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0.jpg" ContentType="image/jpg"/>
  <Override PartName="/ppt/media/image111.jpg" ContentType="image/jpg"/>
  <Override PartName="/ppt/media/image112.jpg" ContentType="image/jpg"/>
  <Override PartName="/ppt/media/image115.jpg" ContentType="image/jpg"/>
  <Override PartName="/ppt/media/image11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96" r:id="rId3"/>
    <p:sldId id="257" r:id="rId4"/>
    <p:sldId id="258" r:id="rId5"/>
    <p:sldId id="259" r:id="rId6"/>
    <p:sldId id="299" r:id="rId7"/>
    <p:sldId id="261" r:id="rId8"/>
    <p:sldId id="262" r:id="rId9"/>
    <p:sldId id="300" r:id="rId10"/>
    <p:sldId id="263" r:id="rId11"/>
    <p:sldId id="264" r:id="rId12"/>
    <p:sldId id="265" r:id="rId13"/>
    <p:sldId id="298"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01" r:id="rId42"/>
    <p:sldId id="295" r:id="rId43"/>
  </p:sldIdLst>
  <p:sldSz cx="18288000" cy="10287000"/>
  <p:notesSz cx="6735763" cy="9866313"/>
  <p:embeddedFontLst>
    <p:embeddedFont>
      <p:font typeface="Arimo" panose="020B0604020202020204" charset="0"/>
      <p:regular r:id="rId45"/>
    </p:embeddedFont>
    <p:embeddedFont>
      <p:font typeface="Futura" panose="020B0604020202020204" charset="0"/>
      <p:regular r:id="rId46"/>
    </p:embeddedFont>
    <p:embeddedFont>
      <p:font typeface="Futura Bold" panose="020B0604020202020204" charset="0"/>
      <p:regular r:id="rId47"/>
      <p:italic r:id="rId48"/>
      <p:boldItalic r:id="rId49"/>
    </p:embeddedFont>
    <p:embeddedFont>
      <p:font typeface="Futura Ultra-Bold" panose="020B0604020202020204" charset="0"/>
      <p:regular r:id="rId50"/>
    </p:embeddedFont>
    <p:embeddedFont>
      <p:font typeface="Open Sans 1 Bold" panose="020B0604020202020204" charset="0"/>
      <p:regular r:id="rId51"/>
      <p:bold r:id="rId52"/>
    </p:embeddedFont>
    <p:embeddedFont>
      <p:font typeface="Poppins" panose="00000500000000000000" pitchFamily="2" charset="0"/>
      <p:regular r:id="rId53"/>
      <p:bold r:id="rId54"/>
    </p:embeddedFont>
    <p:embeddedFont>
      <p:font typeface="Poppins SemiBold" panose="00000700000000000000" pitchFamily="2" charset="0"/>
      <p:bold r:id="rId55"/>
    </p:embeddedFont>
    <p:embeddedFont>
      <p:font typeface="Raleway" pitchFamily="2" charset="0"/>
      <p:regular r:id="rId56"/>
      <p:italic r:id="rId57"/>
    </p:embeddedFont>
    <p:embeddedFont>
      <p:font typeface="Trebuchet MS" panose="020B060302020202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EF4F9191-326F-40E3-9C47-20232E704E22}" type="datetimeFigureOut">
              <a:rPr lang="fr-FR" smtClean="0"/>
              <a:t>16/04/2024</a:t>
            </a:fld>
            <a:endParaRPr lang="fr-FR"/>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CA3EDEF-CB89-42FF-AC64-5F26359B05B8}" type="slidenum">
              <a:rPr lang="fr-FR" smtClean="0"/>
              <a:t>‹N°›</a:t>
            </a:fld>
            <a:endParaRPr lang="fr-FR"/>
          </a:p>
        </p:txBody>
      </p:sp>
    </p:spTree>
    <p:extLst>
      <p:ext uri="{BB962C8B-B14F-4D97-AF65-F5344CB8AC3E}">
        <p14:creationId xmlns:p14="http://schemas.microsoft.com/office/powerpoint/2010/main" val="220259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A3EDEF-CB89-42FF-AC64-5F26359B05B8}" type="slidenum">
              <a:rPr lang="fr-FR" smtClean="0"/>
              <a:t>14</a:t>
            </a:fld>
            <a:endParaRPr lang="fr-FR"/>
          </a:p>
        </p:txBody>
      </p:sp>
    </p:spTree>
    <p:extLst>
      <p:ext uri="{BB962C8B-B14F-4D97-AF65-F5344CB8AC3E}">
        <p14:creationId xmlns:p14="http://schemas.microsoft.com/office/powerpoint/2010/main" val="20114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s://www.biomedsys.fr" TargetMode="External"/><Relationship Id="rId5" Type="http://schemas.openxmlformats.org/officeDocument/2006/relationships/image" Target="../media/image4.svg"/><Relationship Id="rId10" Type="http://schemas.openxmlformats.org/officeDocument/2006/relationships/image" Target="../media/image47.jpeg"/><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15.svg"/><Relationship Id="rId7" Type="http://schemas.openxmlformats.org/officeDocument/2006/relationships/image" Target="../media/image17.sv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1.png"/><Relationship Id="rId16" Type="http://schemas.openxmlformats.org/officeDocument/2006/relationships/image" Target="../media/image56.png"/><Relationship Id="rId20"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1.png"/><Relationship Id="rId5" Type="http://schemas.openxmlformats.org/officeDocument/2006/relationships/image" Target="../media/image16.svg"/><Relationship Id="rId15" Type="http://schemas.openxmlformats.org/officeDocument/2006/relationships/image" Target="../media/image55.jpe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3.png"/><Relationship Id="rId9" Type="http://schemas.openxmlformats.org/officeDocument/2006/relationships/image" Target="../media/image49.jp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65.png"/><Relationship Id="rId18" Type="http://schemas.openxmlformats.org/officeDocument/2006/relationships/image" Target="../media/image70.jpeg"/><Relationship Id="rId26" Type="http://schemas.openxmlformats.org/officeDocument/2006/relationships/image" Target="../media/image78.jpg"/><Relationship Id="rId3" Type="http://schemas.openxmlformats.org/officeDocument/2006/relationships/image" Target="../media/image61.png"/><Relationship Id="rId21" Type="http://schemas.openxmlformats.org/officeDocument/2006/relationships/image" Target="../media/image73.jpg"/><Relationship Id="rId7" Type="http://schemas.openxmlformats.org/officeDocument/2006/relationships/image" Target="../media/image9.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jpeg"/><Relationship Id="rId2" Type="http://schemas.openxmlformats.org/officeDocument/2006/relationships/notesSlide" Target="../notesSlides/notesSlide1.xml"/><Relationship Id="rId16" Type="http://schemas.openxmlformats.org/officeDocument/2006/relationships/image" Target="../media/image68.png"/><Relationship Id="rId20" Type="http://schemas.openxmlformats.org/officeDocument/2006/relationships/image" Target="../media/image72.jpeg"/><Relationship Id="rId29"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hyperlink" Target="https://carrefourmedical.sn" TargetMode="External"/><Relationship Id="rId24" Type="http://schemas.openxmlformats.org/officeDocument/2006/relationships/image" Target="../media/image76.png"/><Relationship Id="rId5" Type="http://schemas.openxmlformats.org/officeDocument/2006/relationships/image" Target="../media/image3.png"/><Relationship Id="rId15" Type="http://schemas.openxmlformats.org/officeDocument/2006/relationships/image" Target="../media/image67.png"/><Relationship Id="rId23" Type="http://schemas.openxmlformats.org/officeDocument/2006/relationships/image" Target="../media/image75.jpeg"/><Relationship Id="rId28" Type="http://schemas.openxmlformats.org/officeDocument/2006/relationships/image" Target="../media/image80.png"/><Relationship Id="rId10" Type="http://schemas.openxmlformats.org/officeDocument/2006/relationships/image" Target="../media/image7.png"/><Relationship Id="rId19" Type="http://schemas.openxmlformats.org/officeDocument/2006/relationships/image" Target="../media/image71.png"/><Relationship Id="rId31" Type="http://schemas.openxmlformats.org/officeDocument/2006/relationships/image" Target="../media/image83.png"/><Relationship Id="rId4" Type="http://schemas.openxmlformats.org/officeDocument/2006/relationships/image" Target="../media/image62.svg"/><Relationship Id="rId9" Type="http://schemas.openxmlformats.org/officeDocument/2006/relationships/image" Target="../media/image63.png"/><Relationship Id="rId14" Type="http://schemas.openxmlformats.org/officeDocument/2006/relationships/image" Target="../media/image66.jpeg"/><Relationship Id="rId22" Type="http://schemas.openxmlformats.org/officeDocument/2006/relationships/image" Target="../media/image74.jpeg"/><Relationship Id="rId27" Type="http://schemas.openxmlformats.org/officeDocument/2006/relationships/image" Target="../media/image79.png"/><Relationship Id="rId30" Type="http://schemas.openxmlformats.org/officeDocument/2006/relationships/image" Target="../media/image82.png"/></Relationships>
</file>

<file path=ppt/slides/_rels/slide1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5.svg"/><Relationship Id="rId7" Type="http://schemas.openxmlformats.org/officeDocument/2006/relationships/image" Target="../media/image10.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hyperlink" Target="mailto:novamedsn@gmail.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8.svg"/><Relationship Id="rId7" Type="http://schemas.openxmlformats.org/officeDocument/2006/relationships/image" Target="../media/image10.sv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8.svg"/><Relationship Id="rId7" Type="http://schemas.openxmlformats.org/officeDocument/2006/relationships/image" Target="../media/image10.sv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hyperlink" Target="mailto:diahanor@yahoo.fr"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8.svg"/><Relationship Id="rId7" Type="http://schemas.openxmlformats.org/officeDocument/2006/relationships/image" Target="../media/image10.sv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8.svg"/><Relationship Id="rId7" Type="http://schemas.openxmlformats.org/officeDocument/2006/relationships/image" Target="../media/image10.sv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8.svg"/><Relationship Id="rId7" Type="http://schemas.openxmlformats.org/officeDocument/2006/relationships/image" Target="../media/image10.sv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8.svg"/><Relationship Id="rId7" Type="http://schemas.openxmlformats.org/officeDocument/2006/relationships/image" Target="../media/image10.sv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91.jpeg"/><Relationship Id="rId4" Type="http://schemas.openxmlformats.org/officeDocument/2006/relationships/image" Target="../media/image3.png"/><Relationship Id="rId9" Type="http://schemas.openxmlformats.org/officeDocument/2006/relationships/image" Target="../media/image90.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svg"/><Relationship Id="rId7" Type="http://schemas.openxmlformats.org/officeDocument/2006/relationships/image" Target="../media/image10.sv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5.png"/><Relationship Id="rId18" Type="http://schemas.openxmlformats.org/officeDocument/2006/relationships/image" Target="../media/image99.png"/><Relationship Id="rId26" Type="http://schemas.openxmlformats.org/officeDocument/2006/relationships/image" Target="../media/image107.emf"/><Relationship Id="rId3" Type="http://schemas.openxmlformats.org/officeDocument/2006/relationships/image" Target="../media/image2.svg"/><Relationship Id="rId21" Type="http://schemas.openxmlformats.org/officeDocument/2006/relationships/image" Target="../media/image102.png"/><Relationship Id="rId7" Type="http://schemas.openxmlformats.org/officeDocument/2006/relationships/image" Target="../media/image10.svg"/><Relationship Id="rId12" Type="http://schemas.openxmlformats.org/officeDocument/2006/relationships/hyperlink" Target="http://www.sysmex.fr/" TargetMode="External"/><Relationship Id="rId17" Type="http://schemas.openxmlformats.org/officeDocument/2006/relationships/image" Target="../media/image98.png"/><Relationship Id="rId25" Type="http://schemas.openxmlformats.org/officeDocument/2006/relationships/image" Target="../media/image106.png"/><Relationship Id="rId2" Type="http://schemas.openxmlformats.org/officeDocument/2006/relationships/image" Target="../media/image1.png"/><Relationship Id="rId16" Type="http://schemas.openxmlformats.org/officeDocument/2006/relationships/image" Target="../media/image97.jpeg"/><Relationship Id="rId20"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s://www.ssmsenegal.com" TargetMode="External"/><Relationship Id="rId24" Type="http://schemas.openxmlformats.org/officeDocument/2006/relationships/image" Target="../media/image105.png"/><Relationship Id="rId5" Type="http://schemas.openxmlformats.org/officeDocument/2006/relationships/image" Target="../media/image4.svg"/><Relationship Id="rId15" Type="http://schemas.openxmlformats.org/officeDocument/2006/relationships/image" Target="../media/image96.png"/><Relationship Id="rId23" Type="http://schemas.openxmlformats.org/officeDocument/2006/relationships/image" Target="../media/image104.png"/><Relationship Id="rId10" Type="http://schemas.openxmlformats.org/officeDocument/2006/relationships/image" Target="../media/image94.jpeg"/><Relationship Id="rId19" Type="http://schemas.openxmlformats.org/officeDocument/2006/relationships/image" Target="../media/image100.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hyperlink" Target="http://www.sysmex-partec.com/" TargetMode="External"/><Relationship Id="rId22" Type="http://schemas.openxmlformats.org/officeDocument/2006/relationships/image" Target="../media/image103.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8.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s://la3m.sn" TargetMode="External"/><Relationship Id="rId5" Type="http://schemas.openxmlformats.org/officeDocument/2006/relationships/image" Target="../media/image4.sv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3.png"/><Relationship Id="rId18" Type="http://schemas.openxmlformats.org/officeDocument/2006/relationships/image" Target="../media/image118.png"/><Relationship Id="rId26" Type="http://schemas.openxmlformats.org/officeDocument/2006/relationships/image" Target="../media/image126.png"/><Relationship Id="rId3" Type="http://schemas.openxmlformats.org/officeDocument/2006/relationships/image" Target="../media/image2.svg"/><Relationship Id="rId21" Type="http://schemas.openxmlformats.org/officeDocument/2006/relationships/image" Target="../media/image121.jpeg"/><Relationship Id="rId7" Type="http://schemas.openxmlformats.org/officeDocument/2006/relationships/image" Target="../media/image10.svg"/><Relationship Id="rId12" Type="http://schemas.openxmlformats.org/officeDocument/2006/relationships/image" Target="../media/image112.jpg"/><Relationship Id="rId17" Type="http://schemas.openxmlformats.org/officeDocument/2006/relationships/image" Target="../media/image117.png"/><Relationship Id="rId25" Type="http://schemas.openxmlformats.org/officeDocument/2006/relationships/image" Target="../media/image125.png"/><Relationship Id="rId2" Type="http://schemas.openxmlformats.org/officeDocument/2006/relationships/image" Target="../media/image1.png"/><Relationship Id="rId16" Type="http://schemas.openxmlformats.org/officeDocument/2006/relationships/image" Target="../media/image116.jpg"/><Relationship Id="rId20" Type="http://schemas.openxmlformats.org/officeDocument/2006/relationships/image" Target="../media/image120.png"/><Relationship Id="rId29"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1.jpg"/><Relationship Id="rId24" Type="http://schemas.openxmlformats.org/officeDocument/2006/relationships/image" Target="../media/image124.png"/><Relationship Id="rId32" Type="http://schemas.openxmlformats.org/officeDocument/2006/relationships/image" Target="../media/image131.png"/><Relationship Id="rId5" Type="http://schemas.openxmlformats.org/officeDocument/2006/relationships/image" Target="../media/image4.svg"/><Relationship Id="rId15" Type="http://schemas.openxmlformats.org/officeDocument/2006/relationships/image" Target="../media/image115.jpg"/><Relationship Id="rId23" Type="http://schemas.openxmlformats.org/officeDocument/2006/relationships/image" Target="../media/image123.png"/><Relationship Id="rId28" Type="http://schemas.openxmlformats.org/officeDocument/2006/relationships/image" Target="../media/image128.png"/><Relationship Id="rId10" Type="http://schemas.openxmlformats.org/officeDocument/2006/relationships/image" Target="../media/image110.jpg"/><Relationship Id="rId19" Type="http://schemas.openxmlformats.org/officeDocument/2006/relationships/image" Target="../media/image119.png"/><Relationship Id="rId31" Type="http://schemas.openxmlformats.org/officeDocument/2006/relationships/hyperlink" Target="http://www.techservsn.com/" TargetMode="External"/><Relationship Id="rId4" Type="http://schemas.openxmlformats.org/officeDocument/2006/relationships/image" Target="../media/image3.png"/><Relationship Id="rId9" Type="http://schemas.openxmlformats.org/officeDocument/2006/relationships/image" Target="../media/image109.png"/><Relationship Id="rId14" Type="http://schemas.openxmlformats.org/officeDocument/2006/relationships/image" Target="../media/image114.png"/><Relationship Id="rId22" Type="http://schemas.openxmlformats.org/officeDocument/2006/relationships/image" Target="../media/image122.png"/><Relationship Id="rId27" Type="http://schemas.openxmlformats.org/officeDocument/2006/relationships/image" Target="../media/image127.png"/><Relationship Id="rId30" Type="http://schemas.openxmlformats.org/officeDocument/2006/relationships/image" Target="../media/image130.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5.svg"/><Relationship Id="rId21" Type="http://schemas.openxmlformats.org/officeDocument/2006/relationships/image" Target="../media/image30.png"/><Relationship Id="rId7" Type="http://schemas.openxmlformats.org/officeDocument/2006/relationships/image" Target="../media/image17.sv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25.png"/><Relationship Id="rId20"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png"/><Relationship Id="rId24" Type="http://schemas.openxmlformats.org/officeDocument/2006/relationships/image" Target="../media/image33.jpeg"/><Relationship Id="rId5" Type="http://schemas.openxmlformats.org/officeDocument/2006/relationships/image" Target="../media/image16.sv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4.png"/><Relationship Id="rId3" Type="http://schemas.openxmlformats.org/officeDocument/2006/relationships/image" Target="../media/image9.png"/><Relationship Id="rId7" Type="http://schemas.openxmlformats.org/officeDocument/2006/relationships/image" Target="../media/image38.png"/><Relationship Id="rId12"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jpg"/><Relationship Id="rId11" Type="http://schemas.openxmlformats.org/officeDocument/2006/relationships/image" Target="../media/image42.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7.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775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6676279" y="420092"/>
            <a:ext cx="1166041" cy="1072556"/>
          </a:xfrm>
          <a:custGeom>
            <a:avLst/>
            <a:gdLst/>
            <a:ahLst/>
            <a:cxnLst/>
            <a:rect l="l" t="t" r="r" b="b"/>
            <a:pathLst>
              <a:path w="1166041" h="1072556">
                <a:moveTo>
                  <a:pt x="0" y="0"/>
                </a:moveTo>
                <a:lnTo>
                  <a:pt x="1166041" y="0"/>
                </a:lnTo>
                <a:lnTo>
                  <a:pt x="1166041" y="1072556"/>
                </a:lnTo>
                <a:lnTo>
                  <a:pt x="0" y="10725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2060551" y="377143"/>
            <a:ext cx="13790317" cy="6551399"/>
            <a:chOff x="0" y="0"/>
            <a:chExt cx="18387089" cy="8735199"/>
          </a:xfrm>
        </p:grpSpPr>
        <p:sp>
          <p:nvSpPr>
            <p:cNvPr id="6" name="Freeform 6"/>
            <p:cNvSpPr/>
            <p:nvPr/>
          </p:nvSpPr>
          <p:spPr>
            <a:xfrm>
              <a:off x="0" y="0"/>
              <a:ext cx="18387061" cy="8735187"/>
            </a:xfrm>
            <a:custGeom>
              <a:avLst/>
              <a:gdLst/>
              <a:ahLst/>
              <a:cxnLst/>
              <a:rect l="l" t="t" r="r" b="b"/>
              <a:pathLst>
                <a:path w="18387061" h="8735187">
                  <a:moveTo>
                    <a:pt x="0" y="0"/>
                  </a:moveTo>
                  <a:lnTo>
                    <a:pt x="18387061" y="0"/>
                  </a:lnTo>
                  <a:lnTo>
                    <a:pt x="18387061" y="8735187"/>
                  </a:lnTo>
                  <a:lnTo>
                    <a:pt x="0" y="8735187"/>
                  </a:lnTo>
                  <a:lnTo>
                    <a:pt x="0" y="0"/>
                  </a:lnTo>
                  <a:close/>
                </a:path>
              </a:pathLst>
            </a:custGeom>
            <a:blipFill>
              <a:blip r:embed="rId8"/>
              <a:stretch>
                <a:fillRect t="-24447" b="-24448"/>
              </a:stretch>
            </a:blipFill>
          </p:spPr>
          <p:txBody>
            <a:bodyPr/>
            <a:lstStyle/>
            <a:p>
              <a:endParaRPr lang="en-US"/>
            </a:p>
          </p:txBody>
        </p:sp>
      </p:grpSp>
      <p:sp>
        <p:nvSpPr>
          <p:cNvPr id="7" name="TextBox 7"/>
          <p:cNvSpPr txBox="1"/>
          <p:nvPr/>
        </p:nvSpPr>
        <p:spPr>
          <a:xfrm>
            <a:off x="3905954" y="6164098"/>
            <a:ext cx="10476092" cy="2825834"/>
          </a:xfrm>
          <a:prstGeom prst="rect">
            <a:avLst/>
          </a:prstGeom>
        </p:spPr>
        <p:txBody>
          <a:bodyPr lIns="0" tIns="0" rIns="0" bIns="0" rtlCol="0" anchor="t">
            <a:spAutoFit/>
          </a:bodyPr>
          <a:lstStyle/>
          <a:p>
            <a:pPr algn="ctr">
              <a:lnSpc>
                <a:spcPts val="20847"/>
              </a:lnSpc>
            </a:pPr>
            <a:r>
              <a:rPr lang="en-US" sz="14891">
                <a:solidFill>
                  <a:srgbClr val="231F20"/>
                </a:solidFill>
                <a:latin typeface="Open Sans 1 Bold"/>
              </a:rPr>
              <a:t>ANNUAIRE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15777"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99684" y="8250554"/>
            <a:ext cx="9940846" cy="146494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444021" y="7031084"/>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9" name="Group 9"/>
          <p:cNvGrpSpPr/>
          <p:nvPr/>
        </p:nvGrpSpPr>
        <p:grpSpPr>
          <a:xfrm>
            <a:off x="14557215" y="138571"/>
            <a:ext cx="2737645" cy="1300580"/>
            <a:chOff x="0" y="0"/>
            <a:chExt cx="3650193" cy="1734107"/>
          </a:xfrm>
        </p:grpSpPr>
        <p:sp>
          <p:nvSpPr>
            <p:cNvPr id="10" name="Freeform 10"/>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11" name="Group 11"/>
          <p:cNvGrpSpPr/>
          <p:nvPr/>
        </p:nvGrpSpPr>
        <p:grpSpPr>
          <a:xfrm>
            <a:off x="12253153" y="1611914"/>
            <a:ext cx="5246370" cy="5246370"/>
            <a:chOff x="0" y="0"/>
            <a:chExt cx="812800" cy="812800"/>
          </a:xfrm>
        </p:grpSpPr>
        <p:sp>
          <p:nvSpPr>
            <p:cNvPr id="12" name="Freeform 12"/>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3" name="TextBox 13"/>
          <p:cNvSpPr txBox="1"/>
          <p:nvPr/>
        </p:nvSpPr>
        <p:spPr>
          <a:xfrm>
            <a:off x="1121095" y="8270875"/>
            <a:ext cx="9977284" cy="448841"/>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76 868 03 45 /  +221 77 649 21 33</a:t>
            </a:r>
          </a:p>
        </p:txBody>
      </p:sp>
      <p:sp>
        <p:nvSpPr>
          <p:cNvPr id="14" name="TextBox 14"/>
          <p:cNvSpPr txBox="1"/>
          <p:nvPr/>
        </p:nvSpPr>
        <p:spPr>
          <a:xfrm>
            <a:off x="995264" y="9165403"/>
            <a:ext cx="9745266" cy="897682"/>
          </a:xfrm>
          <a:prstGeom prst="rect">
            <a:avLst/>
          </a:prstGeom>
        </p:spPr>
        <p:txBody>
          <a:bodyPr lIns="0" tIns="0" rIns="0" bIns="0" rtlCol="0" anchor="t">
            <a:spAutoFit/>
          </a:bodyPr>
          <a:lstStyle/>
          <a:p>
            <a:pPr algn="l">
              <a:lnSpc>
                <a:spcPts val="3499"/>
              </a:lnSpc>
            </a:pPr>
            <a:r>
              <a:rPr lang="en-US" sz="2499" dirty="0">
                <a:solidFill>
                  <a:srgbClr val="FFFFFF"/>
                </a:solidFill>
                <a:latin typeface="Futura"/>
                <a:ea typeface="Futura"/>
              </a:rPr>
              <a:t> </a:t>
            </a:r>
            <a:r>
              <a:rPr lang="en-US" sz="2000" dirty="0" err="1">
                <a:solidFill>
                  <a:srgbClr val="FFFFFF"/>
                </a:solidFill>
                <a:latin typeface="Futura"/>
                <a:ea typeface="Futura"/>
              </a:rPr>
              <a:t>Parcelles</a:t>
            </a:r>
            <a:r>
              <a:rPr lang="en-US" sz="2000" dirty="0">
                <a:solidFill>
                  <a:srgbClr val="FFFFFF"/>
                </a:solidFill>
                <a:latin typeface="Futura"/>
                <a:ea typeface="Futura"/>
              </a:rPr>
              <a:t> </a:t>
            </a:r>
            <a:r>
              <a:rPr lang="en-US" sz="2000" dirty="0" err="1">
                <a:solidFill>
                  <a:srgbClr val="FFFFFF"/>
                </a:solidFill>
                <a:latin typeface="Futura"/>
                <a:ea typeface="Futura"/>
              </a:rPr>
              <a:t>Assainies</a:t>
            </a:r>
            <a:r>
              <a:rPr lang="en-US" sz="2000" dirty="0">
                <a:solidFill>
                  <a:srgbClr val="FFFFFF"/>
                </a:solidFill>
                <a:latin typeface="Futura"/>
                <a:ea typeface="Futura"/>
              </a:rPr>
              <a:t> de </a:t>
            </a:r>
            <a:r>
              <a:rPr lang="en-US" sz="2000" dirty="0" err="1">
                <a:solidFill>
                  <a:srgbClr val="FFFFFF"/>
                </a:solidFill>
                <a:latin typeface="Futura"/>
                <a:ea typeface="Futura"/>
              </a:rPr>
              <a:t>Keur</a:t>
            </a:r>
            <a:r>
              <a:rPr lang="en-US" sz="2000" dirty="0">
                <a:solidFill>
                  <a:srgbClr val="FFFFFF"/>
                </a:solidFill>
                <a:latin typeface="Futura"/>
                <a:ea typeface="Futura"/>
              </a:rPr>
              <a:t> </a:t>
            </a:r>
            <a:r>
              <a:rPr lang="en-US" sz="2000" dirty="0" err="1">
                <a:solidFill>
                  <a:srgbClr val="FFFFFF"/>
                </a:solidFill>
                <a:latin typeface="Futura"/>
                <a:ea typeface="Futura"/>
              </a:rPr>
              <a:t>Massar</a:t>
            </a:r>
            <a:r>
              <a:rPr lang="en-US" sz="2000" dirty="0">
                <a:solidFill>
                  <a:srgbClr val="FFFFFF"/>
                </a:solidFill>
                <a:latin typeface="Futura"/>
                <a:ea typeface="Futura"/>
              </a:rPr>
              <a:t> </a:t>
            </a:r>
            <a:r>
              <a:rPr lang="en-US" sz="2000" dirty="0" err="1">
                <a:solidFill>
                  <a:srgbClr val="FFFFFF"/>
                </a:solidFill>
                <a:latin typeface="Futura"/>
                <a:ea typeface="Futura"/>
              </a:rPr>
              <a:t>Rufisque</a:t>
            </a:r>
            <a:r>
              <a:rPr lang="en-US" sz="2000" dirty="0">
                <a:solidFill>
                  <a:srgbClr val="FFFFFF"/>
                </a:solidFill>
                <a:latin typeface="Futura"/>
                <a:ea typeface="Futura"/>
              </a:rPr>
              <a:t> 1, </a:t>
            </a:r>
            <a:r>
              <a:rPr lang="en-US" sz="2000" dirty="0" err="1">
                <a:solidFill>
                  <a:srgbClr val="FFFFFF"/>
                </a:solidFill>
                <a:latin typeface="Futura"/>
                <a:ea typeface="Futura"/>
              </a:rPr>
              <a:t>Unité</a:t>
            </a:r>
            <a:r>
              <a:rPr lang="en-US" sz="2000" dirty="0">
                <a:solidFill>
                  <a:srgbClr val="FFFFFF"/>
                </a:solidFill>
                <a:latin typeface="Futura"/>
                <a:ea typeface="Futura"/>
              </a:rPr>
              <a:t> 09 Villa N°587</a:t>
            </a:r>
            <a:endParaRPr lang="en-US" sz="2499" dirty="0">
              <a:solidFill>
                <a:srgbClr val="FFFFFF"/>
              </a:solidFill>
              <a:latin typeface="Futura"/>
              <a:ea typeface="Futura"/>
            </a:endParaRPr>
          </a:p>
          <a:p>
            <a:pPr algn="l">
              <a:lnSpc>
                <a:spcPts val="3499"/>
              </a:lnSpc>
            </a:pPr>
            <a:endParaRPr lang="en-US" sz="2499" dirty="0">
              <a:solidFill>
                <a:srgbClr val="FFFFFF"/>
              </a:solidFill>
              <a:latin typeface="Futura"/>
              <a:ea typeface="Futura"/>
            </a:endParaRPr>
          </a:p>
        </p:txBody>
      </p:sp>
      <p:sp>
        <p:nvSpPr>
          <p:cNvPr id="15" name="TextBox 15"/>
          <p:cNvSpPr txBox="1"/>
          <p:nvPr/>
        </p:nvSpPr>
        <p:spPr>
          <a:xfrm>
            <a:off x="12567240" y="6980457"/>
            <a:ext cx="4162527" cy="1290418"/>
          </a:xfrm>
          <a:prstGeom prst="rect">
            <a:avLst/>
          </a:prstGeom>
        </p:spPr>
        <p:txBody>
          <a:bodyPr lIns="0" tIns="0" rIns="0" bIns="0" rtlCol="0" anchor="t">
            <a:spAutoFit/>
          </a:bodyPr>
          <a:lstStyle/>
          <a:p>
            <a:pPr algn="ctr">
              <a:lnSpc>
                <a:spcPts val="3499"/>
              </a:lnSpc>
            </a:pPr>
            <a:r>
              <a:rPr lang="en-US" sz="2000" dirty="0">
                <a:latin typeface="Futura"/>
              </a:rPr>
              <a:t>Said SAIZONOU SAID</a:t>
            </a:r>
          </a:p>
          <a:p>
            <a:pPr algn="ctr">
              <a:lnSpc>
                <a:spcPts val="3499"/>
              </a:lnSpc>
            </a:pPr>
            <a:r>
              <a:rPr lang="en-US" sz="2000" dirty="0">
                <a:latin typeface="Futura"/>
              </a:rPr>
              <a:t>DIRECTEUR GENERAL </a:t>
            </a:r>
            <a:r>
              <a:rPr lang="en-US" sz="2499" dirty="0">
                <a:solidFill>
                  <a:srgbClr val="FFFFFF"/>
                </a:solidFill>
                <a:latin typeface="Futura"/>
              </a:rPr>
              <a:t>SAIZONOU </a:t>
            </a:r>
          </a:p>
        </p:txBody>
      </p:sp>
      <p:sp>
        <p:nvSpPr>
          <p:cNvPr id="16" name="TextBox 16"/>
          <p:cNvSpPr txBox="1"/>
          <p:nvPr/>
        </p:nvSpPr>
        <p:spPr>
          <a:xfrm>
            <a:off x="1182913" y="8702675"/>
            <a:ext cx="9977284"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Email: bioservicesante1@gmail.com</a:t>
            </a:r>
          </a:p>
        </p:txBody>
      </p:sp>
      <p:sp>
        <p:nvSpPr>
          <p:cNvPr id="17" name="TextBox 17"/>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8" name="TextBox 18"/>
          <p:cNvSpPr txBox="1"/>
          <p:nvPr/>
        </p:nvSpPr>
        <p:spPr>
          <a:xfrm>
            <a:off x="1371241" y="544018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pic>
        <p:nvPicPr>
          <p:cNvPr id="19" name="Imag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4995" y="213536"/>
            <a:ext cx="4371975" cy="104775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64922" y="74222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06598" y="64943"/>
            <a:ext cx="2030577" cy="1788437"/>
            <a:chOff x="0" y="0"/>
            <a:chExt cx="2707436" cy="2384583"/>
          </a:xfrm>
        </p:grpSpPr>
        <p:sp>
          <p:nvSpPr>
            <p:cNvPr id="8" name="Freeform 8"/>
            <p:cNvSpPr/>
            <p:nvPr/>
          </p:nvSpPr>
          <p:spPr>
            <a:xfrm>
              <a:off x="0" y="0"/>
              <a:ext cx="2707386" cy="2384552"/>
            </a:xfrm>
            <a:custGeom>
              <a:avLst/>
              <a:gdLst/>
              <a:ahLst/>
              <a:cxnLst/>
              <a:rect l="l" t="t" r="r" b="b"/>
              <a:pathLst>
                <a:path w="2707386" h="2384552">
                  <a:moveTo>
                    <a:pt x="0" y="0"/>
                  </a:moveTo>
                  <a:lnTo>
                    <a:pt x="2707386" y="0"/>
                  </a:lnTo>
                  <a:lnTo>
                    <a:pt x="2707386" y="2384552"/>
                  </a:lnTo>
                  <a:lnTo>
                    <a:pt x="0" y="2384552"/>
                  </a:lnTo>
                  <a:lnTo>
                    <a:pt x="0" y="0"/>
                  </a:lnTo>
                  <a:close/>
                </a:path>
              </a:pathLst>
            </a:custGeom>
            <a:blipFill>
              <a:blip r:embed="rId8"/>
              <a:stretch>
                <a:fillRect t="-44" r="-1" b="-45"/>
              </a:stretch>
            </a:blipFill>
          </p:spPr>
          <p:txBody>
            <a:bodyPr/>
            <a:lstStyle/>
            <a:p>
              <a:endParaRPr lang="en-US"/>
            </a:p>
          </p:txBody>
        </p:sp>
      </p:grpSp>
      <p:grpSp>
        <p:nvGrpSpPr>
          <p:cNvPr id="9" name="Group 9"/>
          <p:cNvGrpSpPr/>
          <p:nvPr/>
        </p:nvGrpSpPr>
        <p:grpSpPr>
          <a:xfrm>
            <a:off x="14688107" y="372073"/>
            <a:ext cx="2737645" cy="1300580"/>
            <a:chOff x="0" y="0"/>
            <a:chExt cx="3650193" cy="1734107"/>
          </a:xfrm>
        </p:grpSpPr>
        <p:sp>
          <p:nvSpPr>
            <p:cNvPr id="10" name="Freeform 10"/>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9"/>
              <a:stretch>
                <a:fillRect t="-24448" r="1" b="-24451"/>
              </a:stretch>
            </a:blipFill>
          </p:spPr>
          <p:txBody>
            <a:bodyPr/>
            <a:lstStyle/>
            <a:p>
              <a:endParaRPr lang="en-US"/>
            </a:p>
          </p:txBody>
        </p:sp>
      </p:grpSp>
      <p:grpSp>
        <p:nvGrpSpPr>
          <p:cNvPr id="11" name="Group 11"/>
          <p:cNvGrpSpPr/>
          <p:nvPr/>
        </p:nvGrpSpPr>
        <p:grpSpPr>
          <a:xfrm>
            <a:off x="12268200" y="1845056"/>
            <a:ext cx="5246370" cy="5246370"/>
            <a:chOff x="0" y="0"/>
            <a:chExt cx="812800" cy="812800"/>
          </a:xfrm>
        </p:grpSpPr>
        <p:sp>
          <p:nvSpPr>
            <p:cNvPr id="12" name="Freeform 12"/>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10"/>
              <a:stretch>
                <a:fillRect l="-16653" r="-16679"/>
              </a:stretch>
            </a:blipFill>
          </p:spPr>
          <p:txBody>
            <a:bodyPr/>
            <a:lstStyle/>
            <a:p>
              <a:endParaRPr lang="en-US"/>
            </a:p>
          </p:txBody>
        </p:sp>
      </p:grpSp>
      <p:sp>
        <p:nvSpPr>
          <p:cNvPr id="13" name="TextBox 13"/>
          <p:cNvSpPr txBox="1"/>
          <p:nvPr/>
        </p:nvSpPr>
        <p:spPr>
          <a:xfrm>
            <a:off x="12056448" y="8357870"/>
            <a:ext cx="4162527" cy="1003300"/>
          </a:xfrm>
          <a:prstGeom prst="rect">
            <a:avLst/>
          </a:prstGeom>
        </p:spPr>
        <p:txBody>
          <a:bodyPr lIns="0" tIns="0" rIns="0" bIns="0" rtlCol="0" anchor="t">
            <a:spAutoFit/>
          </a:bodyPr>
          <a:lstStyle/>
          <a:p>
            <a:pPr algn="ctr">
              <a:lnSpc>
                <a:spcPts val="3499"/>
              </a:lnSpc>
            </a:pPr>
            <a:r>
              <a:rPr lang="en-US" sz="2499">
                <a:solidFill>
                  <a:srgbClr val="FFFFFF"/>
                </a:solidFill>
                <a:latin typeface="Futura"/>
              </a:rPr>
              <a:t>ELHADJ DAOUDA MBAYE</a:t>
            </a:r>
          </a:p>
          <a:p>
            <a:pPr algn="ctr">
              <a:lnSpc>
                <a:spcPts val="3499"/>
              </a:lnSpc>
            </a:pPr>
            <a:endParaRPr lang="en-US" sz="2499">
              <a:solidFill>
                <a:srgbClr val="FFFFFF"/>
              </a:solidFill>
              <a:latin typeface="Futura"/>
            </a:endParaRPr>
          </a:p>
        </p:txBody>
      </p:sp>
      <p:sp>
        <p:nvSpPr>
          <p:cNvPr id="14" name="TextBox 14"/>
          <p:cNvSpPr txBox="1"/>
          <p:nvPr/>
        </p:nvSpPr>
        <p:spPr>
          <a:xfrm>
            <a:off x="12064922" y="8829544"/>
            <a:ext cx="4162527" cy="1228725"/>
          </a:xfrm>
          <a:prstGeom prst="rect">
            <a:avLst/>
          </a:prstGeom>
        </p:spPr>
        <p:txBody>
          <a:bodyPr lIns="0" tIns="0" rIns="0" bIns="0" rtlCol="0" anchor="t">
            <a:spAutoFit/>
          </a:bodyPr>
          <a:lstStyle/>
          <a:p>
            <a:pPr algn="ctr">
              <a:lnSpc>
                <a:spcPts val="3079"/>
              </a:lnSpc>
            </a:pPr>
            <a:r>
              <a:rPr lang="en-US" sz="2200">
                <a:solidFill>
                  <a:srgbClr val="FFFFFF"/>
                </a:solidFill>
                <a:latin typeface="Futura"/>
              </a:rPr>
              <a:t>+221 77 411 79 70</a:t>
            </a:r>
          </a:p>
          <a:p>
            <a:pPr algn="ctr">
              <a:lnSpc>
                <a:spcPts val="3079"/>
              </a:lnSpc>
            </a:pPr>
            <a:r>
              <a:rPr lang="en-US" sz="2200">
                <a:solidFill>
                  <a:srgbClr val="FFFFFF"/>
                </a:solidFill>
                <a:latin typeface="Futura"/>
              </a:rPr>
              <a:t>panabiomedsys@gmail.com</a:t>
            </a:r>
          </a:p>
          <a:p>
            <a:pPr algn="ctr">
              <a:lnSpc>
                <a:spcPts val="2200"/>
              </a:lnSpc>
            </a:pPr>
            <a:endParaRPr lang="en-US" sz="2200">
              <a:solidFill>
                <a:srgbClr val="FFFFFF"/>
              </a:solidFill>
              <a:latin typeface="Futura"/>
            </a:endParaRPr>
          </a:p>
        </p:txBody>
      </p:sp>
      <p:sp>
        <p:nvSpPr>
          <p:cNvPr id="15" name="TextBox 15"/>
          <p:cNvSpPr txBox="1"/>
          <p:nvPr/>
        </p:nvSpPr>
        <p:spPr>
          <a:xfrm>
            <a:off x="1121095" y="8290440"/>
            <a:ext cx="9201344"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77 411 79 70            EMAIL: contacts@biomedsys.fr</a:t>
            </a:r>
          </a:p>
        </p:txBody>
      </p:sp>
      <p:sp>
        <p:nvSpPr>
          <p:cNvPr id="16" name="TextBox 16"/>
          <p:cNvSpPr txBox="1"/>
          <p:nvPr/>
        </p:nvSpPr>
        <p:spPr>
          <a:xfrm>
            <a:off x="1121095" y="8782050"/>
            <a:ext cx="9277103" cy="908025"/>
          </a:xfrm>
          <a:prstGeom prst="rect">
            <a:avLst/>
          </a:prstGeom>
        </p:spPr>
        <p:txBody>
          <a:bodyPr lIns="0" tIns="0" rIns="0" bIns="0" rtlCol="0" anchor="t">
            <a:spAutoFit/>
          </a:bodyPr>
          <a:lstStyle/>
          <a:p>
            <a:pPr algn="l">
              <a:lnSpc>
                <a:spcPts val="3499"/>
              </a:lnSpc>
            </a:pPr>
            <a:r>
              <a:rPr lang="en-US" sz="2000" dirty="0" err="1">
                <a:solidFill>
                  <a:srgbClr val="FFFFFF"/>
                </a:solidFill>
                <a:latin typeface="Futura"/>
              </a:rPr>
              <a:t>Parcelles</a:t>
            </a:r>
            <a:r>
              <a:rPr lang="en-US" sz="2000" dirty="0">
                <a:solidFill>
                  <a:srgbClr val="FFFFFF"/>
                </a:solidFill>
                <a:latin typeface="Futura"/>
              </a:rPr>
              <a:t> </a:t>
            </a:r>
            <a:r>
              <a:rPr lang="en-US" sz="2000" dirty="0" err="1">
                <a:solidFill>
                  <a:srgbClr val="FFFFFF"/>
                </a:solidFill>
                <a:latin typeface="Futura"/>
              </a:rPr>
              <a:t>Assainies</a:t>
            </a:r>
            <a:r>
              <a:rPr lang="en-US" sz="2000" dirty="0">
                <a:solidFill>
                  <a:srgbClr val="FFFFFF"/>
                </a:solidFill>
                <a:latin typeface="Futura"/>
              </a:rPr>
              <a:t> U3</a:t>
            </a:r>
          </a:p>
          <a:p>
            <a:pPr algn="l">
              <a:lnSpc>
                <a:spcPts val="3499"/>
              </a:lnSpc>
            </a:pPr>
            <a:r>
              <a:rPr lang="en-US" sz="2499" u="sng" dirty="0">
                <a:solidFill>
                  <a:srgbClr val="0000FF"/>
                </a:solidFill>
                <a:latin typeface="Futura"/>
                <a:hlinkClick r:id="rId11" tooltip="https://www.biomedsys.fr"/>
              </a:rPr>
              <a:t>https://www.biomedsys.fr/</a:t>
            </a:r>
          </a:p>
        </p:txBody>
      </p:sp>
      <p:sp>
        <p:nvSpPr>
          <p:cNvPr id="17" name="TextBox 17"/>
          <p:cNvSpPr txBox="1"/>
          <p:nvPr/>
        </p:nvSpPr>
        <p:spPr>
          <a:xfrm>
            <a:off x="1406598" y="5676900"/>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8" name="TextBox 18"/>
          <p:cNvSpPr txBox="1"/>
          <p:nvPr/>
        </p:nvSpPr>
        <p:spPr>
          <a:xfrm>
            <a:off x="1437078" y="2358061"/>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1982</a:t>
            </a:r>
          </a:p>
        </p:txBody>
      </p:sp>
      <p:sp>
        <p:nvSpPr>
          <p:cNvPr id="20" name="ZoneTexte 19"/>
          <p:cNvSpPr txBox="1"/>
          <p:nvPr/>
        </p:nvSpPr>
        <p:spPr>
          <a:xfrm>
            <a:off x="12801600" y="7422291"/>
            <a:ext cx="3886200" cy="707886"/>
          </a:xfrm>
          <a:prstGeom prst="rect">
            <a:avLst/>
          </a:prstGeom>
          <a:noFill/>
        </p:spPr>
        <p:txBody>
          <a:bodyPr wrap="square" rtlCol="0">
            <a:spAutoFit/>
          </a:bodyPr>
          <a:lstStyle/>
          <a:p>
            <a:pPr algn="ctr"/>
            <a:r>
              <a:rPr lang="fr-FR" sz="2000" dirty="0" err="1">
                <a:latin typeface="Futura" panose="020B0604020202020204" charset="0"/>
              </a:rPr>
              <a:t>Daouada</a:t>
            </a:r>
            <a:r>
              <a:rPr lang="fr-FR" sz="2000" dirty="0">
                <a:latin typeface="Futura" panose="020B0604020202020204" charset="0"/>
              </a:rPr>
              <a:t> MBAYE</a:t>
            </a:r>
          </a:p>
          <a:p>
            <a:pPr algn="ctr"/>
            <a:r>
              <a:rPr lang="fr-FR" sz="2000" dirty="0">
                <a:latin typeface="Futura" panose="020B0604020202020204" charset="0"/>
              </a:rPr>
              <a:t>DIRECTEUR GENERAL</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99684" y="8250554"/>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21842" y="315727"/>
            <a:ext cx="3464479" cy="1536979"/>
            <a:chOff x="0" y="0"/>
            <a:chExt cx="4619305" cy="2049305"/>
          </a:xfrm>
        </p:grpSpPr>
        <p:sp>
          <p:nvSpPr>
            <p:cNvPr id="6" name="Freeform 6"/>
            <p:cNvSpPr/>
            <p:nvPr/>
          </p:nvSpPr>
          <p:spPr>
            <a:xfrm>
              <a:off x="0" y="0"/>
              <a:ext cx="4619244" cy="2049272"/>
            </a:xfrm>
            <a:custGeom>
              <a:avLst/>
              <a:gdLst/>
              <a:ahLst/>
              <a:cxnLst/>
              <a:rect l="l" t="t" r="r" b="b"/>
              <a:pathLst>
                <a:path w="4619244" h="2049272">
                  <a:moveTo>
                    <a:pt x="0" y="0"/>
                  </a:moveTo>
                  <a:lnTo>
                    <a:pt x="4619244" y="0"/>
                  </a:lnTo>
                  <a:lnTo>
                    <a:pt x="4619244" y="2049272"/>
                  </a:lnTo>
                  <a:lnTo>
                    <a:pt x="0" y="2049272"/>
                  </a:lnTo>
                  <a:lnTo>
                    <a:pt x="0" y="0"/>
                  </a:lnTo>
                  <a:close/>
                </a:path>
              </a:pathLst>
            </a:custGeom>
            <a:blipFill>
              <a:blip r:embed="rId8"/>
              <a:stretch>
                <a:fillRect t="-115" r="-1" b="-117"/>
              </a:stretch>
            </a:blipFill>
          </p:spPr>
          <p:txBody>
            <a:bodyPr/>
            <a:lstStyle/>
            <a:p>
              <a:endParaRPr lang="en-US"/>
            </a:p>
          </p:txBody>
        </p:sp>
      </p:grpSp>
      <p:grpSp>
        <p:nvGrpSpPr>
          <p:cNvPr id="7" name="Group 7"/>
          <p:cNvGrpSpPr/>
          <p:nvPr/>
        </p:nvGrpSpPr>
        <p:grpSpPr>
          <a:xfrm>
            <a:off x="14516575" y="536178"/>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9"/>
              <a:stretch>
                <a:fillRect t="-24448" r="1" b="-24451"/>
              </a:stretch>
            </a:blipFill>
          </p:spPr>
          <p:txBody>
            <a:bodyPr/>
            <a:lstStyle/>
            <a:p>
              <a:endParaRPr lang="en-US"/>
            </a:p>
          </p:txBody>
        </p:sp>
      </p:grpSp>
      <p:grpSp>
        <p:nvGrpSpPr>
          <p:cNvPr id="9" name="Group 9"/>
          <p:cNvGrpSpPr/>
          <p:nvPr/>
        </p:nvGrpSpPr>
        <p:grpSpPr>
          <a:xfrm>
            <a:off x="12007881" y="1852681"/>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30263" y="8420100"/>
            <a:ext cx="9977284"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33 825 27 60 / +221 77 639 51 45</a:t>
            </a:r>
          </a:p>
        </p:txBody>
      </p:sp>
      <p:sp>
        <p:nvSpPr>
          <p:cNvPr id="12" name="TextBox 12"/>
          <p:cNvSpPr txBox="1"/>
          <p:nvPr/>
        </p:nvSpPr>
        <p:spPr>
          <a:xfrm>
            <a:off x="1182913" y="8702675"/>
            <a:ext cx="9977284" cy="134652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Email: biotechnology@orange.sn</a:t>
            </a:r>
          </a:p>
          <a:p>
            <a:pPr algn="l">
              <a:lnSpc>
                <a:spcPts val="3499"/>
              </a:lnSpc>
            </a:pPr>
            <a:r>
              <a:rPr lang="en-US" sz="2000" dirty="0">
                <a:solidFill>
                  <a:srgbClr val="FFFFFF"/>
                </a:solidFill>
                <a:latin typeface="Futura"/>
              </a:rPr>
              <a:t>527, Av. </a:t>
            </a:r>
            <a:r>
              <a:rPr lang="en-US" sz="2000" dirty="0" err="1">
                <a:solidFill>
                  <a:srgbClr val="FFFFFF"/>
                </a:solidFill>
                <a:latin typeface="Futura"/>
              </a:rPr>
              <a:t>Bourguiba</a:t>
            </a:r>
            <a:r>
              <a:rPr lang="en-US" sz="2000" dirty="0">
                <a:solidFill>
                  <a:srgbClr val="FFFFFF"/>
                </a:solidFill>
                <a:latin typeface="Futura"/>
              </a:rPr>
              <a:t> -BP : 1523 Dakar</a:t>
            </a:r>
          </a:p>
          <a:p>
            <a:pPr algn="l">
              <a:lnSpc>
                <a:spcPts val="3499"/>
              </a:lnSpc>
            </a:pPr>
            <a:endParaRPr lang="en-US" sz="2499" dirty="0">
              <a:solidFill>
                <a:srgbClr val="FFFFFF"/>
              </a:solidFill>
              <a:latin typeface="Futura"/>
            </a:endParaRPr>
          </a:p>
        </p:txBody>
      </p:sp>
      <p:sp>
        <p:nvSpPr>
          <p:cNvPr id="13" name="TextBox 13"/>
          <p:cNvSpPr txBox="1"/>
          <p:nvPr/>
        </p:nvSpPr>
        <p:spPr>
          <a:xfrm>
            <a:off x="1394218" y="2188635"/>
            <a:ext cx="8961120" cy="294953"/>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4" name="TextBox 14"/>
          <p:cNvSpPr txBox="1"/>
          <p:nvPr/>
        </p:nvSpPr>
        <p:spPr>
          <a:xfrm>
            <a:off x="1394218" y="5600700"/>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5" name="ZoneTexte 14"/>
          <p:cNvSpPr txBox="1"/>
          <p:nvPr/>
        </p:nvSpPr>
        <p:spPr>
          <a:xfrm>
            <a:off x="12469532" y="7237565"/>
            <a:ext cx="4323067" cy="707886"/>
          </a:xfrm>
          <a:prstGeom prst="rect">
            <a:avLst/>
          </a:prstGeom>
          <a:noFill/>
        </p:spPr>
        <p:txBody>
          <a:bodyPr wrap="square" rtlCol="0">
            <a:spAutoFit/>
          </a:bodyPr>
          <a:lstStyle/>
          <a:p>
            <a:pPr algn="ctr"/>
            <a:r>
              <a:rPr lang="fr-FR" sz="2000" dirty="0" err="1">
                <a:latin typeface="Futura" panose="020B0604020202020204" charset="0"/>
              </a:rPr>
              <a:t>Ndiogou</a:t>
            </a:r>
            <a:r>
              <a:rPr lang="fr-FR" sz="2000" dirty="0">
                <a:latin typeface="Futura" panose="020B0604020202020204" charset="0"/>
              </a:rPr>
              <a:t> FALL</a:t>
            </a:r>
          </a:p>
          <a:p>
            <a:pPr algn="ctr"/>
            <a:r>
              <a:rPr lang="fr-FR" sz="2000" dirty="0">
                <a:latin typeface="Futura" panose="020B0604020202020204" charset="0"/>
              </a:rPr>
              <a:t>DIRECTEUR GENERAL</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7003" y="0"/>
            <a:ext cx="17182728" cy="10287000"/>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a:p>
            <a:endParaRPr lang="en-US" dirty="0"/>
          </a:p>
          <a:p>
            <a:pPr marL="342900" indent="-342900">
              <a:lnSpc>
                <a:spcPct val="107000"/>
              </a:lnSpc>
              <a:buFont typeface="Wingdings" panose="05000000000000000000" pitchFamily="2" charset="2"/>
              <a:buChar char=""/>
            </a:pPr>
            <a:endParaRPr lang="en-US" sz="2400" kern="100" dirty="0">
              <a:ea typeface="Calibri" panose="020F0502020204030204" pitchFamily="34" charset="0"/>
              <a:cs typeface="Times New Roman" panose="02020603050405020304" pitchFamily="18" charset="0"/>
            </a:endParaRPr>
          </a:p>
          <a:p>
            <a:endParaRPr lang="fr-FR" sz="2400" dirty="0">
              <a:solidFill>
                <a:srgbClr val="212529"/>
              </a:solidFill>
              <a:latin typeface="Arial" panose="020B0604020202020204" pitchFamily="34" charset="0"/>
            </a:endParaRPr>
          </a:p>
          <a:p>
            <a:endParaRPr lang="fr-FR" sz="2400" dirty="0">
              <a:solidFill>
                <a:srgbClr val="212529"/>
              </a:solidFill>
              <a:latin typeface="Arial" panose="020B0604020202020204" pitchFamily="34" charset="0"/>
            </a:endParaRPr>
          </a:p>
          <a:p>
            <a:pPr marL="342900" indent="-342900">
              <a:lnSpc>
                <a:spcPct val="107000"/>
              </a:lnSpc>
              <a:buFont typeface="Wingdings" panose="05000000000000000000" pitchFamily="2" charset="2"/>
              <a:buChar char=""/>
            </a:pPr>
            <a:endParaRPr lang="fr-FR" sz="2400" kern="100" dirty="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endParaRPr lang="fr-FR" sz="2400" kern="100" dirty="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endParaRPr lang="fr-FR" sz="2400" kern="100" dirty="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fr-FR" sz="2400" kern="100" dirty="0">
                <a:ea typeface="Calibri" panose="020F0502020204030204" pitchFamily="34" charset="0"/>
                <a:cs typeface="Times New Roman" panose="02020603050405020304" pitchFamily="18" charset="0"/>
              </a:rPr>
              <a:t>CAMA/PME Sénégalaise spécialisée dans la distribution de matériel de diagnostic médical</a:t>
            </a:r>
          </a:p>
          <a:p>
            <a:pPr marL="342900" indent="-342900">
              <a:lnSpc>
                <a:spcPct val="107000"/>
              </a:lnSpc>
              <a:buFont typeface="Wingdings" panose="05000000000000000000" pitchFamily="2" charset="2"/>
              <a:buChar char=""/>
            </a:pPr>
            <a:r>
              <a:rPr lang="fr-FR" sz="2400" kern="100" dirty="0">
                <a:ea typeface="Calibri" panose="020F0502020204030204" pitchFamily="34" charset="0"/>
                <a:cs typeface="Times New Roman" panose="02020603050405020304" pitchFamily="18" charset="0"/>
              </a:rPr>
              <a:t>dispose d’une équipe commerciale, logistique et opérationnelle efficace</a:t>
            </a:r>
          </a:p>
          <a:p>
            <a:pPr marL="342900" indent="-342900">
              <a:lnSpc>
                <a:spcPct val="107000"/>
              </a:lnSpc>
              <a:buFont typeface="Wingdings" panose="05000000000000000000" pitchFamily="2" charset="2"/>
              <a:buChar char=""/>
            </a:pPr>
            <a:r>
              <a:rPr lang="fr-FR" sz="2400" kern="100" dirty="0">
                <a:ea typeface="Calibri" panose="020F0502020204030204" pitchFamily="34" charset="0"/>
                <a:cs typeface="Times New Roman" panose="02020603050405020304" pitchFamily="18" charset="0"/>
              </a:rPr>
              <a:t>ainsi que d’un service SAV performant pour assure une prestation d’ingénierie biomédicale </a:t>
            </a:r>
          </a:p>
          <a:p>
            <a:pPr marL="342900" indent="-342900">
              <a:lnSpc>
                <a:spcPct val="107000"/>
              </a:lnSpc>
              <a:buFont typeface="Wingdings" panose="05000000000000000000" pitchFamily="2" charset="2"/>
              <a:buChar char=""/>
            </a:pPr>
            <a:r>
              <a:rPr lang="fr-FR" sz="2400" kern="100" dirty="0">
                <a:ea typeface="Calibri" panose="020F0502020204030204" pitchFamily="34" charset="0"/>
                <a:cs typeface="Times New Roman" panose="02020603050405020304" pitchFamily="18" charset="0"/>
              </a:rPr>
              <a:t>de A à Z, de l’étude de conception à la maintenance, en passant par la livraison </a:t>
            </a:r>
          </a:p>
          <a:p>
            <a:pPr marL="342900" indent="-342900">
              <a:lnSpc>
                <a:spcPct val="107000"/>
              </a:lnSpc>
              <a:buFont typeface="Wingdings" panose="05000000000000000000" pitchFamily="2" charset="2"/>
              <a:buChar char=""/>
            </a:pPr>
            <a:r>
              <a:rPr lang="fr-FR" sz="2400" kern="100" dirty="0">
                <a:ea typeface="Calibri" panose="020F0502020204030204" pitchFamily="34" charset="0"/>
                <a:cs typeface="Times New Roman" panose="02020603050405020304" pitchFamily="18" charset="0"/>
              </a:rPr>
              <a:t>et l’installation des équipements</a:t>
            </a:r>
            <a:r>
              <a:rPr lang="fr-FR" sz="2400" b="0" i="1" dirty="0">
                <a:solidFill>
                  <a:srgbClr val="144084"/>
                </a:solidFill>
                <a:effectLst/>
                <a:latin typeface="Raleway" pitchFamily="2" charset="0"/>
              </a:rPr>
              <a:t>..</a:t>
            </a:r>
            <a:endParaRPr lang="fr-FR" sz="2400" kern="100" dirty="0">
              <a:ea typeface="Calibri" panose="020F0502020204030204" pitchFamily="34" charset="0"/>
              <a:cs typeface="Times New Roman" panose="02020603050405020304" pitchFamily="18" charset="0"/>
            </a:endParaRPr>
          </a:p>
          <a:p>
            <a:endParaRPr lang="fr-FR" sz="2400" dirty="0">
              <a:solidFill>
                <a:srgbClr val="212529"/>
              </a:solidFill>
              <a:latin typeface="Arial" panose="020B0604020202020204" pitchFamily="34" charset="0"/>
            </a:endParaRPr>
          </a:p>
          <a:p>
            <a:r>
              <a:rPr lang="fr-FR" sz="2400" dirty="0">
                <a:solidFill>
                  <a:srgbClr val="212529"/>
                </a:solidFill>
                <a:latin typeface="Arial" panose="020B0604020202020204" pitchFamily="34" charset="0"/>
              </a:rPr>
              <a:t>   </a:t>
            </a:r>
          </a:p>
          <a:p>
            <a:endParaRPr lang="en-US" sz="2400" dirty="0">
              <a:solidFill>
                <a:srgbClr val="212529"/>
              </a:solidFill>
              <a:latin typeface="Arial" panose="020B0604020202020204" pitchFamily="34" charset="0"/>
            </a:endParaRPr>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17004" y="7998010"/>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5162055" y="346699"/>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490269" y="1521476"/>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3933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+22177 448 41 77/ 76 682 35 35/ Email : camamatmed@gmail.com</a:t>
            </a:r>
          </a:p>
          <a:p>
            <a:pPr algn="l">
              <a:lnSpc>
                <a:spcPts val="3499"/>
              </a:lnSpc>
            </a:pPr>
            <a:r>
              <a:rPr lang="en-US" sz="2000" dirty="0">
                <a:solidFill>
                  <a:srgbClr val="FFFFFF"/>
                </a:solidFill>
                <a:latin typeface="Futura"/>
              </a:rPr>
              <a:t> </a:t>
            </a: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err="1">
                <a:solidFill>
                  <a:srgbClr val="FFFFFF"/>
                </a:solidFill>
                <a:latin typeface="Futura"/>
              </a:rPr>
              <a:t>En</a:t>
            </a:r>
            <a:r>
              <a:rPr lang="en-US" sz="2000" dirty="0">
                <a:solidFill>
                  <a:srgbClr val="FFFFFF"/>
                </a:solidFill>
                <a:latin typeface="Futura"/>
              </a:rPr>
              <a:t> face </a:t>
            </a:r>
            <a:r>
              <a:rPr lang="en-US" sz="2000" dirty="0" err="1">
                <a:solidFill>
                  <a:srgbClr val="FFFFFF"/>
                </a:solidFill>
                <a:latin typeface="Futura"/>
              </a:rPr>
              <a:t>immeuble</a:t>
            </a:r>
            <a:r>
              <a:rPr lang="en-US" sz="2000" dirty="0">
                <a:solidFill>
                  <a:srgbClr val="FFFFFF"/>
                </a:solidFill>
                <a:latin typeface="Futura"/>
              </a:rPr>
              <a:t> Ferdinand Coly  </a:t>
            </a:r>
            <a:r>
              <a:rPr lang="en-US" sz="2000" dirty="0" err="1">
                <a:solidFill>
                  <a:srgbClr val="FFFFFF"/>
                </a:solidFill>
                <a:latin typeface="Futura"/>
              </a:rPr>
              <a:t>batiment</a:t>
            </a:r>
            <a:r>
              <a:rPr lang="en-US" sz="2000" dirty="0">
                <a:solidFill>
                  <a:srgbClr val="FFFFFF"/>
                </a:solidFill>
                <a:latin typeface="Futura"/>
              </a:rPr>
              <a:t> ANER LOT 120</a:t>
            </a:r>
          </a:p>
          <a:p>
            <a:pPr algn="l">
              <a:lnSpc>
                <a:spcPts val="3499"/>
              </a:lnSpc>
            </a:pPr>
            <a:endParaRPr lang="en-US" sz="2499" dirty="0">
              <a:solidFill>
                <a:srgbClr val="FFFFFF"/>
              </a:solidFill>
              <a:latin typeface="Futura"/>
            </a:endParaRPr>
          </a:p>
        </p:txBody>
      </p:sp>
      <p:sp>
        <p:nvSpPr>
          <p:cNvPr id="14" name="TextBox 14"/>
          <p:cNvSpPr txBox="1"/>
          <p:nvPr/>
        </p:nvSpPr>
        <p:spPr>
          <a:xfrm>
            <a:off x="1394218" y="5600700"/>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5" name="TextBox 15"/>
          <p:cNvSpPr txBox="1"/>
          <p:nvPr/>
        </p:nvSpPr>
        <p:spPr>
          <a:xfrm>
            <a:off x="1394218" y="2188635"/>
            <a:ext cx="8961120" cy="557973"/>
          </a:xfrm>
          <a:prstGeom prst="rect">
            <a:avLst/>
          </a:prstGeom>
        </p:spPr>
        <p:txBody>
          <a:bodyPr lIns="0" tIns="0" rIns="0" bIns="0" rtlCol="0" anchor="t">
            <a:spAutoFit/>
          </a:bodyPr>
          <a:lstStyle/>
          <a:p>
            <a:pPr>
              <a:lnSpc>
                <a:spcPts val="2311"/>
              </a:lnSpc>
            </a:pPr>
            <a:r>
              <a:rPr lang="en-US" sz="1800" dirty="0">
                <a:solidFill>
                  <a:srgbClr val="008200"/>
                </a:solidFill>
                <a:latin typeface="Futura Bold"/>
              </a:rPr>
              <a:t>Creation : 2021 : </a:t>
            </a:r>
            <a:r>
              <a:rPr lang="fr-FR" sz="1800" b="1" i="0" dirty="0">
                <a:solidFill>
                  <a:srgbClr val="212529"/>
                </a:solidFill>
                <a:effectLst/>
                <a:latin typeface="Arial" panose="020B0604020202020204" pitchFamily="34" charset="0"/>
              </a:rPr>
              <a:t>CAMA-Centre d’</a:t>
            </a:r>
            <a:r>
              <a:rPr lang="fr-FR" b="1" dirty="0">
                <a:solidFill>
                  <a:srgbClr val="212529"/>
                </a:solidFill>
                <a:latin typeface="Arial" panose="020B0604020202020204" pitchFamily="34" charset="0"/>
              </a:rPr>
              <a:t>Af</a:t>
            </a:r>
            <a:r>
              <a:rPr lang="fr-FR" sz="1800" b="1" i="0" dirty="0">
                <a:solidFill>
                  <a:srgbClr val="212529"/>
                </a:solidFill>
                <a:effectLst/>
                <a:latin typeface="Arial" panose="020B0604020202020204" pitchFamily="34" charset="0"/>
              </a:rPr>
              <a:t>faires Médical Africa</a:t>
            </a:r>
            <a:r>
              <a:rPr lang="fr-FR" sz="1800" b="0" i="0" dirty="0">
                <a:solidFill>
                  <a:srgbClr val="212529"/>
                </a:solidFill>
                <a:effectLst/>
                <a:latin typeface="Arial" panose="020B0604020202020204" pitchFamily="34" charset="0"/>
              </a:rPr>
              <a:t> </a:t>
            </a:r>
          </a:p>
          <a:p>
            <a:pPr algn="l">
              <a:lnSpc>
                <a:spcPts val="2311"/>
              </a:lnSpc>
            </a:pPr>
            <a:endParaRPr lang="en-US" sz="1800" dirty="0">
              <a:solidFill>
                <a:srgbClr val="008200"/>
              </a:solidFill>
              <a:latin typeface="Futura Bold"/>
            </a:endParaRPr>
          </a:p>
        </p:txBody>
      </p:sp>
      <p:sp>
        <p:nvSpPr>
          <p:cNvPr id="16" name="ZoneTexte 15"/>
          <p:cNvSpPr txBox="1"/>
          <p:nvPr/>
        </p:nvSpPr>
        <p:spPr>
          <a:xfrm>
            <a:off x="13132254" y="7081695"/>
            <a:ext cx="3962400" cy="707886"/>
          </a:xfrm>
          <a:prstGeom prst="rect">
            <a:avLst/>
          </a:prstGeom>
          <a:noFill/>
        </p:spPr>
        <p:txBody>
          <a:bodyPr wrap="square" rtlCol="0">
            <a:spAutoFit/>
          </a:bodyPr>
          <a:lstStyle/>
          <a:p>
            <a:pPr algn="ctr"/>
            <a:r>
              <a:rPr lang="fr-FR" sz="2000" dirty="0">
                <a:latin typeface="Futura" panose="020B0604020202020204" charset="0"/>
              </a:rPr>
              <a:t>Mamadou Fadel Mbaye</a:t>
            </a:r>
          </a:p>
          <a:p>
            <a:pPr algn="ctr"/>
            <a:r>
              <a:rPr lang="fr-FR" sz="2000" dirty="0">
                <a:latin typeface="Futura" panose="020B0604020202020204" charset="0"/>
              </a:rPr>
              <a:t>DIRECTEUR GENERAL</a:t>
            </a:r>
          </a:p>
        </p:txBody>
      </p:sp>
      <p:pic>
        <p:nvPicPr>
          <p:cNvPr id="20" name="Image 19">
            <a:extLst>
              <a:ext uri="{FF2B5EF4-FFF2-40B4-BE49-F238E27FC236}">
                <a16:creationId xmlns:a16="http://schemas.microsoft.com/office/drawing/2014/main" id="{C6C30922-884A-5AD5-6D13-F33E478A10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83964" y="1698148"/>
            <a:ext cx="5020018" cy="4944058"/>
          </a:xfrm>
          <a:prstGeom prst="rect">
            <a:avLst/>
          </a:prstGeom>
        </p:spPr>
      </p:pic>
      <p:pic>
        <p:nvPicPr>
          <p:cNvPr id="1054" name="Picture 30">
            <a:extLst>
              <a:ext uri="{FF2B5EF4-FFF2-40B4-BE49-F238E27FC236}">
                <a16:creationId xmlns:a16="http://schemas.microsoft.com/office/drawing/2014/main" id="{59A245B2-460C-E558-3514-BB71007790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5106" y="6029470"/>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D0EA5A65-8D87-3066-D5EC-B889A810EF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2927" y="6036985"/>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36C7B3A0-E1E3-AEE6-F5DD-92E8263BE6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75120" y="6075277"/>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C8222625-36B6-1F82-5AC5-B818592C2EE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8729" y="6189074"/>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F415F4C6-CA60-D76E-16CE-B8A0F3A35D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99459" y="5973445"/>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251BDB87-8D71-7536-8759-319D06B911B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7827" y="7024990"/>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6ABDDBCB-7959-53AA-9FC2-E1F10AAE36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09473" y="7071334"/>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1A0C81D1-218B-75FA-E7B9-877E1E6FFE5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68785" y="6913599"/>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9E92F8C8-BC66-39F2-2539-8335AC7570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62883" y="7010005"/>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540F9FB8-D658-1DF8-0E4D-5CAC029988E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00355" y="7101535"/>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00000000-0008-0000-0000-000002000000}"/>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67927" y="359090"/>
            <a:ext cx="1905000" cy="1162386"/>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671139" y="-144661"/>
            <a:ext cx="17670676" cy="10431662"/>
          </a:xfrm>
          <a:custGeom>
            <a:avLst/>
            <a:gdLst/>
            <a:ahLst/>
            <a:cxnLst/>
            <a:rect l="l" t="t" r="r" b="b"/>
            <a:pathLst>
              <a:path w="16477330" h="10431661">
                <a:moveTo>
                  <a:pt x="0" y="0"/>
                </a:moveTo>
                <a:lnTo>
                  <a:pt x="16477330" y="0"/>
                </a:lnTo>
                <a:lnTo>
                  <a:pt x="16477330" y="10431661"/>
                </a:lnTo>
                <a:lnTo>
                  <a:pt x="0" y="10431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5" name="Group 5"/>
          <p:cNvGrpSpPr/>
          <p:nvPr/>
        </p:nvGrpSpPr>
        <p:grpSpPr>
          <a:xfrm>
            <a:off x="1028701" y="-90568"/>
            <a:ext cx="2171699" cy="1973573"/>
            <a:chOff x="0" y="0"/>
            <a:chExt cx="2895599" cy="2631431"/>
          </a:xfrm>
        </p:grpSpPr>
        <p:sp>
          <p:nvSpPr>
            <p:cNvPr id="6" name="Freeform 6"/>
            <p:cNvSpPr/>
            <p:nvPr/>
          </p:nvSpPr>
          <p:spPr>
            <a:xfrm>
              <a:off x="0" y="0"/>
              <a:ext cx="2895600" cy="2631440"/>
            </a:xfrm>
            <a:custGeom>
              <a:avLst/>
              <a:gdLst/>
              <a:ahLst/>
              <a:cxnLst/>
              <a:rect l="l" t="t" r="r" b="b"/>
              <a:pathLst>
                <a:path w="2895600" h="2631440">
                  <a:moveTo>
                    <a:pt x="0" y="0"/>
                  </a:moveTo>
                  <a:lnTo>
                    <a:pt x="2895600" y="0"/>
                  </a:lnTo>
                  <a:lnTo>
                    <a:pt x="2895600" y="2631440"/>
                  </a:lnTo>
                  <a:lnTo>
                    <a:pt x="0" y="2631440"/>
                  </a:lnTo>
                  <a:lnTo>
                    <a:pt x="0" y="0"/>
                  </a:lnTo>
                  <a:close/>
                </a:path>
              </a:pathLst>
            </a:custGeom>
            <a:blipFill>
              <a:blip r:embed="rId9"/>
              <a:stretch>
                <a:fillRect t="-5019" b="-5019"/>
              </a:stretch>
            </a:blipFill>
          </p:spPr>
          <p:txBody>
            <a:bodyPr/>
            <a:lstStyle/>
            <a:p>
              <a:endParaRPr lang="en-US"/>
            </a:p>
          </p:txBody>
        </p:sp>
      </p:grpSp>
      <p:grpSp>
        <p:nvGrpSpPr>
          <p:cNvPr id="7" name="Group 7"/>
          <p:cNvGrpSpPr/>
          <p:nvPr/>
        </p:nvGrpSpPr>
        <p:grpSpPr>
          <a:xfrm>
            <a:off x="14933362" y="-1882"/>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10"/>
              <a:stretch>
                <a:fillRect t="-24448" r="1" b="-24451"/>
              </a:stretch>
            </a:blipFill>
          </p:spPr>
          <p:txBody>
            <a:bodyPr/>
            <a:lstStyle/>
            <a:p>
              <a:endParaRPr lang="en-US"/>
            </a:p>
          </p:txBody>
        </p:sp>
      </p:grpSp>
      <p:sp>
        <p:nvSpPr>
          <p:cNvPr id="12" name="TextBox 12"/>
          <p:cNvSpPr txBox="1"/>
          <p:nvPr/>
        </p:nvSpPr>
        <p:spPr>
          <a:xfrm>
            <a:off x="1121095" y="8255941"/>
            <a:ext cx="9201344"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33 869 04 40</a:t>
            </a:r>
          </a:p>
        </p:txBody>
      </p:sp>
      <p:sp>
        <p:nvSpPr>
          <p:cNvPr id="13" name="TextBox 13"/>
          <p:cNvSpPr txBox="1"/>
          <p:nvPr/>
        </p:nvSpPr>
        <p:spPr>
          <a:xfrm>
            <a:off x="930860" y="8661400"/>
            <a:ext cx="9277103" cy="89768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  229, Entrée CICES   -   BP :11 755 Dakar </a:t>
            </a:r>
            <a:r>
              <a:rPr lang="en-US" sz="2000" dirty="0" err="1">
                <a:solidFill>
                  <a:srgbClr val="FFFFFF"/>
                </a:solidFill>
                <a:latin typeface="Futura"/>
              </a:rPr>
              <a:t>Peytavin</a:t>
            </a:r>
            <a:r>
              <a:rPr lang="en-US" sz="2000" dirty="0">
                <a:solidFill>
                  <a:srgbClr val="FFFFFF"/>
                </a:solidFill>
                <a:latin typeface="Futura"/>
              </a:rPr>
              <a:t> - SENEGAL</a:t>
            </a:r>
          </a:p>
          <a:p>
            <a:pPr algn="l">
              <a:lnSpc>
                <a:spcPts val="3499"/>
              </a:lnSpc>
            </a:pPr>
            <a:r>
              <a:rPr lang="en-US" sz="2499" dirty="0">
                <a:solidFill>
                  <a:srgbClr val="FFFFFF"/>
                </a:solidFill>
                <a:latin typeface="Futura"/>
              </a:rPr>
              <a:t> </a:t>
            </a:r>
          </a:p>
        </p:txBody>
      </p:sp>
      <p:sp>
        <p:nvSpPr>
          <p:cNvPr id="14" name="TextBox 14"/>
          <p:cNvSpPr txBox="1"/>
          <p:nvPr/>
        </p:nvSpPr>
        <p:spPr>
          <a:xfrm>
            <a:off x="1121095" y="9159875"/>
            <a:ext cx="3898560" cy="476339"/>
          </a:xfrm>
          <a:prstGeom prst="rect">
            <a:avLst/>
          </a:prstGeom>
        </p:spPr>
        <p:txBody>
          <a:bodyPr lIns="0" tIns="0" rIns="0" bIns="0" rtlCol="0" anchor="t">
            <a:spAutoFit/>
          </a:bodyPr>
          <a:lstStyle/>
          <a:p>
            <a:pPr algn="l">
              <a:lnSpc>
                <a:spcPts val="3500"/>
              </a:lnSpc>
            </a:pPr>
            <a:r>
              <a:rPr lang="en-US" sz="2499" u="sng">
                <a:solidFill>
                  <a:srgbClr val="0000FF"/>
                </a:solidFill>
                <a:latin typeface="Arimo"/>
                <a:hlinkClick r:id="rId11" tooltip="https://carrefourmedical.sn"/>
              </a:rPr>
              <a:t>https://carrefourmedical.sn</a:t>
            </a:r>
          </a:p>
        </p:txBody>
      </p:sp>
      <p:sp>
        <p:nvSpPr>
          <p:cNvPr id="15" name="TextBox 15"/>
          <p:cNvSpPr txBox="1"/>
          <p:nvPr/>
        </p:nvSpPr>
        <p:spPr>
          <a:xfrm>
            <a:off x="1290148" y="1593961"/>
            <a:ext cx="8961120" cy="339210"/>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2006</a:t>
            </a:r>
          </a:p>
        </p:txBody>
      </p:sp>
      <p:sp>
        <p:nvSpPr>
          <p:cNvPr id="16" name="TextBox 16"/>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9" name="TextBox 27"/>
          <p:cNvSpPr txBox="1">
            <a:spLocks/>
          </p:cNvSpPr>
          <p:nvPr/>
        </p:nvSpPr>
        <p:spPr>
          <a:xfrm>
            <a:off x="1290148" y="3226635"/>
            <a:ext cx="4729652" cy="1782283"/>
          </a:xfrm>
          <a:prstGeom prst="rect">
            <a:avLst/>
          </a:prstGeom>
        </p:spPr>
        <p:txBody>
          <a:bodyPr wrap="square" lIns="0" tIns="0" rIns="0" bIns="0" numCol="2" rtlCol="0" anchor="t">
            <a:spAutoFit/>
          </a:bodyPr>
          <a:lstStyle/>
          <a:p>
            <a:pPr lvl="0">
              <a:lnSpc>
                <a:spcPct val="107000"/>
              </a:lnSpc>
            </a:pPr>
            <a:endParaRPr lang="fr-FR" kern="100" dirty="0">
              <a:solidFill>
                <a:schemeClr val="tx2">
                  <a:lumMod val="75000"/>
                </a:schemeClr>
              </a:solidFill>
              <a:effectLs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FR" kern="100" dirty="0">
                <a:solidFill>
                  <a:schemeClr val="tx2">
                    <a:lumMod val="75000"/>
                  </a:schemeClr>
                </a:solidFill>
                <a:effectLst/>
                <a:ea typeface="Calibri" panose="020F0502020204030204" pitchFamily="34" charset="0"/>
                <a:cs typeface="Times New Roman" panose="02020603050405020304" pitchFamily="18" charset="0"/>
              </a:rPr>
              <a:t>Oxygène médical </a:t>
            </a:r>
          </a:p>
          <a:p>
            <a:pPr marL="342900" lvl="0" indent="-342900">
              <a:lnSpc>
                <a:spcPct val="107000"/>
              </a:lnSpc>
              <a:buFont typeface="Wingdings" panose="05000000000000000000" pitchFamily="2" charset="2"/>
              <a:buChar char=""/>
            </a:pPr>
            <a:r>
              <a:rPr lang="fr-FR" kern="100" dirty="0">
                <a:solidFill>
                  <a:schemeClr val="tx2">
                    <a:lumMod val="75000"/>
                  </a:schemeClr>
                </a:solidFill>
                <a:effectLst/>
                <a:ea typeface="Calibri" panose="020F0502020204030204" pitchFamily="34" charset="0"/>
                <a:cs typeface="Times New Roman" panose="02020603050405020304" pitchFamily="18" charset="0"/>
              </a:rPr>
              <a:t>Imagerie médicale </a:t>
            </a:r>
          </a:p>
          <a:p>
            <a:pPr marL="342900" lvl="0" indent="-342900">
              <a:lnSpc>
                <a:spcPct val="107000"/>
              </a:lnSpc>
              <a:buFont typeface="Wingdings" panose="05000000000000000000" pitchFamily="2" charset="2"/>
              <a:buChar char=""/>
            </a:pPr>
            <a:r>
              <a:rPr lang="fr-FR" kern="100" dirty="0">
                <a:solidFill>
                  <a:schemeClr val="tx2">
                    <a:lumMod val="75000"/>
                  </a:schemeClr>
                </a:solidFill>
                <a:effectLst/>
                <a:ea typeface="Calibri" panose="020F0502020204030204" pitchFamily="34" charset="0"/>
                <a:cs typeface="Times New Roman" panose="02020603050405020304" pitchFamily="18" charset="0"/>
              </a:rPr>
              <a:t>Radiothérapie </a:t>
            </a:r>
          </a:p>
          <a:p>
            <a:pPr marL="342900" lvl="0" indent="-342900">
              <a:lnSpc>
                <a:spcPct val="107000"/>
              </a:lnSpc>
              <a:buFont typeface="Wingdings" panose="05000000000000000000" pitchFamily="2" charset="2"/>
              <a:buChar char=""/>
            </a:pPr>
            <a:r>
              <a:rPr lang="fr-FR" kern="100" dirty="0">
                <a:solidFill>
                  <a:schemeClr val="tx2">
                    <a:lumMod val="75000"/>
                  </a:schemeClr>
                </a:solidFill>
                <a:effectLst/>
                <a:ea typeface="Calibri" panose="020F0502020204030204" pitchFamily="34" charset="0"/>
                <a:cs typeface="Times New Roman" panose="02020603050405020304" pitchFamily="18" charset="0"/>
              </a:rPr>
              <a:t>Ophtalmologie</a:t>
            </a:r>
            <a:endParaRPr lang="fr-FR" sz="1400" kern="100" dirty="0">
              <a:solidFill>
                <a:schemeClr val="tx2">
                  <a:lumMod val="75000"/>
                </a:schemeClr>
              </a:solidFill>
              <a:effectLst/>
              <a:ea typeface="Calibri" panose="020F0502020204030204" pitchFamily="34" charset="0"/>
              <a:cs typeface="Times New Roman" panose="02020603050405020304" pitchFamily="18" charset="0"/>
            </a:endParaRPr>
          </a:p>
          <a:p>
            <a:pPr>
              <a:lnSpc>
                <a:spcPct val="107000"/>
              </a:lnSpc>
              <a:spcAft>
                <a:spcPts val="800"/>
              </a:spcAft>
            </a:pPr>
            <a:endParaRPr lang="fr-FR" kern="100" dirty="0">
              <a:solidFill>
                <a:schemeClr val="tx2">
                  <a:lumMod val="75000"/>
                </a:schemeClr>
              </a:solidFill>
              <a:ea typeface="Calibri" panose="020F0502020204030204" pitchFamily="34" charset="0"/>
              <a:cs typeface="Times New Roman" panose="02020603050405020304" pitchFamily="18" charset="0"/>
            </a:endParaRPr>
          </a:p>
        </p:txBody>
      </p:sp>
      <p:sp>
        <p:nvSpPr>
          <p:cNvPr id="20" name="ZoneTexte 19"/>
          <p:cNvSpPr txBox="1"/>
          <p:nvPr/>
        </p:nvSpPr>
        <p:spPr>
          <a:xfrm>
            <a:off x="13921636" y="6188612"/>
            <a:ext cx="3429000" cy="1200329"/>
          </a:xfrm>
          <a:prstGeom prst="rect">
            <a:avLst/>
          </a:prstGeom>
          <a:noFill/>
        </p:spPr>
        <p:txBody>
          <a:bodyPr wrap="square" rtlCol="0">
            <a:spAutoFit/>
          </a:bodyPr>
          <a:lstStyle/>
          <a:p>
            <a:pPr algn="ctr"/>
            <a:r>
              <a:rPr lang="fr-FR" sz="2400" b="1" dirty="0">
                <a:latin typeface="Futura" panose="020B0604020202020204" charset="0"/>
              </a:rPr>
              <a:t>Saliou MBOUP</a:t>
            </a:r>
          </a:p>
          <a:p>
            <a:pPr algn="ctr"/>
            <a:endParaRPr lang="fr-FR" sz="2400" b="1" dirty="0">
              <a:latin typeface="Futura" panose="020B0604020202020204" charset="0"/>
            </a:endParaRPr>
          </a:p>
          <a:p>
            <a:pPr algn="ctr"/>
            <a:r>
              <a:rPr lang="fr-FR" sz="2400" b="1" dirty="0">
                <a:latin typeface="Futura" panose="020B0604020202020204" charset="0"/>
              </a:rPr>
              <a:t>DIRECTEUR GENERAL</a:t>
            </a:r>
          </a:p>
        </p:txBody>
      </p:sp>
      <p:pic>
        <p:nvPicPr>
          <p:cNvPr id="21" name="Image 20"/>
          <p:cNvPicPr>
            <a:picLocks noChangeAspect="1"/>
          </p:cNvPicPr>
          <p:nvPr/>
        </p:nvPicPr>
        <p:blipFill>
          <a:blip r:embed="rId12">
            <a:extLst>
              <a:ext uri="{28A0092B-C50C-407E-A947-70E740481C1C}">
                <a14:useLocalDpi xmlns:a14="http://schemas.microsoft.com/office/drawing/2010/main" val="0"/>
              </a:ext>
            </a:extLst>
          </a:blip>
          <a:srcRect/>
          <a:stretch/>
        </p:blipFill>
        <p:spPr>
          <a:xfrm>
            <a:off x="13739276" y="1377650"/>
            <a:ext cx="3793720" cy="4674813"/>
          </a:xfrm>
          <a:prstGeom prst="rect">
            <a:avLst/>
          </a:prstGeom>
        </p:spPr>
      </p:pic>
      <p:pic>
        <p:nvPicPr>
          <p:cNvPr id="11" name="Image 10">
            <a:extLst>
              <a:ext uri="{FF2B5EF4-FFF2-40B4-BE49-F238E27FC236}">
                <a16:creationId xmlns:a16="http://schemas.microsoft.com/office/drawing/2014/main" id="{D7B0CF86-D96A-1E48-4522-09D3DB16B31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21842" y="6115912"/>
            <a:ext cx="991475" cy="442913"/>
          </a:xfrm>
          <a:prstGeom prst="rect">
            <a:avLst/>
          </a:prstGeom>
        </p:spPr>
      </p:pic>
      <p:pic>
        <p:nvPicPr>
          <p:cNvPr id="17" name="Image 16">
            <a:extLst>
              <a:ext uri="{FF2B5EF4-FFF2-40B4-BE49-F238E27FC236}">
                <a16:creationId xmlns:a16="http://schemas.microsoft.com/office/drawing/2014/main" id="{419AC6B2-3984-1A69-CAA5-182EC0F3866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280744" y="5913168"/>
            <a:ext cx="905486" cy="679637"/>
          </a:xfrm>
          <a:prstGeom prst="rect">
            <a:avLst/>
          </a:prstGeom>
        </p:spPr>
      </p:pic>
      <p:pic>
        <p:nvPicPr>
          <p:cNvPr id="18" name="Image 17">
            <a:extLst>
              <a:ext uri="{FF2B5EF4-FFF2-40B4-BE49-F238E27FC236}">
                <a16:creationId xmlns:a16="http://schemas.microsoft.com/office/drawing/2014/main" id="{D3C82D61-022F-143C-D48B-FFC2F3C0E8D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5032632" y="6184660"/>
            <a:ext cx="991475" cy="164600"/>
          </a:xfrm>
          <a:prstGeom prst="rect">
            <a:avLst/>
          </a:prstGeom>
        </p:spPr>
      </p:pic>
      <p:pic>
        <p:nvPicPr>
          <p:cNvPr id="22" name="Image 21">
            <a:extLst>
              <a:ext uri="{FF2B5EF4-FFF2-40B4-BE49-F238E27FC236}">
                <a16:creationId xmlns:a16="http://schemas.microsoft.com/office/drawing/2014/main" id="{3A4FB9EA-8B0E-9756-ACCC-2EA73754B05B}"/>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7072637" y="5861290"/>
            <a:ext cx="1294839" cy="866114"/>
          </a:xfrm>
          <a:prstGeom prst="rect">
            <a:avLst/>
          </a:prstGeom>
        </p:spPr>
      </p:pic>
      <p:pic>
        <p:nvPicPr>
          <p:cNvPr id="23" name="Image 22">
            <a:extLst>
              <a:ext uri="{FF2B5EF4-FFF2-40B4-BE49-F238E27FC236}">
                <a16:creationId xmlns:a16="http://schemas.microsoft.com/office/drawing/2014/main" id="{A7D7F041-277A-9ED1-BA43-BE694D7ECA9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6101420" y="6060433"/>
            <a:ext cx="1092546" cy="427003"/>
          </a:xfrm>
          <a:prstGeom prst="rect">
            <a:avLst/>
          </a:prstGeom>
        </p:spPr>
      </p:pic>
      <p:pic>
        <p:nvPicPr>
          <p:cNvPr id="25" name="Image 24">
            <a:extLst>
              <a:ext uri="{FF2B5EF4-FFF2-40B4-BE49-F238E27FC236}">
                <a16:creationId xmlns:a16="http://schemas.microsoft.com/office/drawing/2014/main" id="{E66519FD-534B-80E7-3B5B-00A9651B2AED}"/>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8229627" y="5924369"/>
            <a:ext cx="1812135" cy="739955"/>
          </a:xfrm>
          <a:prstGeom prst="rect">
            <a:avLst/>
          </a:prstGeom>
        </p:spPr>
      </p:pic>
      <p:pic>
        <p:nvPicPr>
          <p:cNvPr id="26" name="Image 25">
            <a:extLst>
              <a:ext uri="{FF2B5EF4-FFF2-40B4-BE49-F238E27FC236}">
                <a16:creationId xmlns:a16="http://schemas.microsoft.com/office/drawing/2014/main" id="{E8FAD8D8-D0D1-0361-50CA-C689B5F335C6}"/>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9932118" y="5766193"/>
            <a:ext cx="926213" cy="926213"/>
          </a:xfrm>
          <a:prstGeom prst="rect">
            <a:avLst/>
          </a:prstGeom>
        </p:spPr>
      </p:pic>
      <p:pic>
        <p:nvPicPr>
          <p:cNvPr id="28" name="Image 27">
            <a:extLst>
              <a:ext uri="{FF2B5EF4-FFF2-40B4-BE49-F238E27FC236}">
                <a16:creationId xmlns:a16="http://schemas.microsoft.com/office/drawing/2014/main" id="{0A305A92-33F1-2F0D-0713-81BEA36CCB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36848" y="6110701"/>
            <a:ext cx="991475" cy="442913"/>
          </a:xfrm>
          <a:prstGeom prst="rect">
            <a:avLst/>
          </a:prstGeom>
        </p:spPr>
      </p:pic>
      <p:pic>
        <p:nvPicPr>
          <p:cNvPr id="29" name="Image 28">
            <a:extLst>
              <a:ext uri="{FF2B5EF4-FFF2-40B4-BE49-F238E27FC236}">
                <a16:creationId xmlns:a16="http://schemas.microsoft.com/office/drawing/2014/main" id="{9E77EFEE-ECE7-0C56-C4B1-C414E39811CB}"/>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2258554" y="6058755"/>
            <a:ext cx="1528843" cy="430628"/>
          </a:xfrm>
          <a:prstGeom prst="rect">
            <a:avLst/>
          </a:prstGeom>
        </p:spPr>
      </p:pic>
      <p:pic>
        <p:nvPicPr>
          <p:cNvPr id="30" name="Image 29">
            <a:extLst>
              <a:ext uri="{FF2B5EF4-FFF2-40B4-BE49-F238E27FC236}">
                <a16:creationId xmlns:a16="http://schemas.microsoft.com/office/drawing/2014/main" id="{1DEE2566-F114-EFE2-CB87-44633A7CF889}"/>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3219636" y="6830531"/>
            <a:ext cx="774218" cy="774218"/>
          </a:xfrm>
          <a:prstGeom prst="rect">
            <a:avLst/>
          </a:prstGeom>
        </p:spPr>
      </p:pic>
      <p:pic>
        <p:nvPicPr>
          <p:cNvPr id="31" name="Image 30">
            <a:extLst>
              <a:ext uri="{FF2B5EF4-FFF2-40B4-BE49-F238E27FC236}">
                <a16:creationId xmlns:a16="http://schemas.microsoft.com/office/drawing/2014/main" id="{9DBE5310-AFF4-E846-8874-0739E6A87554}"/>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4099081" y="6932549"/>
            <a:ext cx="910001" cy="568750"/>
          </a:xfrm>
          <a:prstGeom prst="rect">
            <a:avLst/>
          </a:prstGeom>
        </p:spPr>
      </p:pic>
      <p:pic>
        <p:nvPicPr>
          <p:cNvPr id="32" name="Image 31">
            <a:extLst>
              <a:ext uri="{FF2B5EF4-FFF2-40B4-BE49-F238E27FC236}">
                <a16:creationId xmlns:a16="http://schemas.microsoft.com/office/drawing/2014/main" id="{5746596A-9DAB-045C-F234-02C41105F4EB}"/>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5059220" y="6890969"/>
            <a:ext cx="815453" cy="815453"/>
          </a:xfrm>
          <a:prstGeom prst="rect">
            <a:avLst/>
          </a:prstGeom>
        </p:spPr>
      </p:pic>
      <p:pic>
        <p:nvPicPr>
          <p:cNvPr id="33" name="Image 32">
            <a:extLst>
              <a:ext uri="{FF2B5EF4-FFF2-40B4-BE49-F238E27FC236}">
                <a16:creationId xmlns:a16="http://schemas.microsoft.com/office/drawing/2014/main" id="{8A8A3375-1B3C-7876-54FC-9ED2B1E6E4D7}"/>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p:blipFill>
        <p:spPr>
          <a:xfrm>
            <a:off x="5887918" y="6916554"/>
            <a:ext cx="994179" cy="600739"/>
          </a:xfrm>
          <a:prstGeom prst="rect">
            <a:avLst/>
          </a:prstGeom>
        </p:spPr>
      </p:pic>
      <p:pic>
        <p:nvPicPr>
          <p:cNvPr id="34" name="Image 33">
            <a:extLst>
              <a:ext uri="{FF2B5EF4-FFF2-40B4-BE49-F238E27FC236}">
                <a16:creationId xmlns:a16="http://schemas.microsoft.com/office/drawing/2014/main" id="{F62784F2-39EC-F037-5219-DFF4148A9726}"/>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p:blipFill>
        <p:spPr>
          <a:xfrm>
            <a:off x="3797963" y="5889577"/>
            <a:ext cx="1092546" cy="820041"/>
          </a:xfrm>
          <a:prstGeom prst="rect">
            <a:avLst/>
          </a:prstGeom>
        </p:spPr>
      </p:pic>
      <p:pic>
        <p:nvPicPr>
          <p:cNvPr id="35" name="Image 34">
            <a:extLst>
              <a:ext uri="{FF2B5EF4-FFF2-40B4-BE49-F238E27FC236}">
                <a16:creationId xmlns:a16="http://schemas.microsoft.com/office/drawing/2014/main" id="{A3C12F17-FA7A-03DE-DA47-3100AFE61612}"/>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7795026" y="6837904"/>
            <a:ext cx="926213" cy="921581"/>
          </a:xfrm>
          <a:prstGeom prst="rect">
            <a:avLst/>
          </a:prstGeom>
        </p:spPr>
      </p:pic>
      <p:pic>
        <p:nvPicPr>
          <p:cNvPr id="36" name="Image 35">
            <a:extLst>
              <a:ext uri="{FF2B5EF4-FFF2-40B4-BE49-F238E27FC236}">
                <a16:creationId xmlns:a16="http://schemas.microsoft.com/office/drawing/2014/main" id="{7E395D1E-9727-A5FC-3700-9813DABCD335}"/>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p:blipFill>
        <p:spPr>
          <a:xfrm>
            <a:off x="9536755" y="6981977"/>
            <a:ext cx="991475" cy="396590"/>
          </a:xfrm>
          <a:prstGeom prst="rect">
            <a:avLst/>
          </a:prstGeom>
        </p:spPr>
      </p:pic>
      <p:pic>
        <p:nvPicPr>
          <p:cNvPr id="37" name="Image 36">
            <a:extLst>
              <a:ext uri="{FF2B5EF4-FFF2-40B4-BE49-F238E27FC236}">
                <a16:creationId xmlns:a16="http://schemas.microsoft.com/office/drawing/2014/main" id="{6B608CFD-C7B0-7CB3-F167-858C90EBB834}"/>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p:blipFill>
        <p:spPr>
          <a:xfrm>
            <a:off x="2376027" y="6945729"/>
            <a:ext cx="679637" cy="679637"/>
          </a:xfrm>
          <a:prstGeom prst="rect">
            <a:avLst/>
          </a:prstGeom>
        </p:spPr>
      </p:pic>
      <p:pic>
        <p:nvPicPr>
          <p:cNvPr id="39" name="Image 38">
            <a:extLst>
              <a:ext uri="{FF2B5EF4-FFF2-40B4-BE49-F238E27FC236}">
                <a16:creationId xmlns:a16="http://schemas.microsoft.com/office/drawing/2014/main" id="{287EC72D-1318-6494-E2AE-800769C153E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727834" y="7003817"/>
            <a:ext cx="610553" cy="610553"/>
          </a:xfrm>
          <a:prstGeom prst="rect">
            <a:avLst/>
          </a:prstGeom>
        </p:spPr>
      </p:pic>
      <p:sp>
        <p:nvSpPr>
          <p:cNvPr id="48" name="ZoneTexte 47">
            <a:extLst>
              <a:ext uri="{FF2B5EF4-FFF2-40B4-BE49-F238E27FC236}">
                <a16:creationId xmlns:a16="http://schemas.microsoft.com/office/drawing/2014/main" id="{7FB2FF2E-14FC-5620-1B2E-F7888AD0569B}"/>
              </a:ext>
            </a:extLst>
          </p:cNvPr>
          <p:cNvSpPr txBox="1"/>
          <p:nvPr/>
        </p:nvSpPr>
        <p:spPr>
          <a:xfrm>
            <a:off x="6553200" y="3226635"/>
            <a:ext cx="3200400" cy="1154865"/>
          </a:xfrm>
          <a:prstGeom prst="rect">
            <a:avLst/>
          </a:prstGeom>
          <a:noFill/>
        </p:spPr>
        <p:txBody>
          <a:bodyPr wrap="square" rtlCol="0">
            <a:spAutoFit/>
          </a:bodyPr>
          <a:lstStyle/>
          <a:p>
            <a:endParaRPr lang="fr-FR" dirty="0"/>
          </a:p>
        </p:txBody>
      </p:sp>
      <p:sp>
        <p:nvSpPr>
          <p:cNvPr id="49" name="TextBox 27">
            <a:extLst>
              <a:ext uri="{FF2B5EF4-FFF2-40B4-BE49-F238E27FC236}">
                <a16:creationId xmlns:a16="http://schemas.microsoft.com/office/drawing/2014/main" id="{07B683A6-8B46-D9EF-1CF3-6747FF8E00FE}"/>
              </a:ext>
            </a:extLst>
          </p:cNvPr>
          <p:cNvSpPr txBox="1">
            <a:spLocks/>
          </p:cNvSpPr>
          <p:nvPr/>
        </p:nvSpPr>
        <p:spPr>
          <a:xfrm>
            <a:off x="4327798" y="3230292"/>
            <a:ext cx="4729652" cy="1481816"/>
          </a:xfrm>
          <a:prstGeom prst="rect">
            <a:avLst/>
          </a:prstGeom>
        </p:spPr>
        <p:txBody>
          <a:bodyPr wrap="square" lIns="0" tIns="0" rIns="0" bIns="0" numCol="2" rtlCol="0" anchor="t">
            <a:spAutoFit/>
          </a:bodyPr>
          <a:lstStyle/>
          <a:p>
            <a:pPr lvl="0">
              <a:lnSpc>
                <a:spcPct val="107000"/>
              </a:lnSpc>
            </a:pPr>
            <a:endParaRPr lang="fr-FR" kern="100" dirty="0">
              <a:solidFill>
                <a:schemeClr val="tx2">
                  <a:lumMod val="75000"/>
                </a:schemeClr>
              </a:solidFill>
              <a:effectLs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FR" kern="100" dirty="0">
                <a:solidFill>
                  <a:schemeClr val="tx2">
                    <a:lumMod val="75000"/>
                  </a:schemeClr>
                </a:solidFill>
                <a:ea typeface="Calibri" panose="020F0502020204030204" pitchFamily="34" charset="0"/>
                <a:cs typeface="Times New Roman" panose="02020603050405020304" pitchFamily="18" charset="0"/>
              </a:rPr>
              <a:t>Dialyse</a:t>
            </a:r>
            <a:endParaRPr lang="fr-FR" kern="100" dirty="0">
              <a:solidFill>
                <a:schemeClr val="tx2">
                  <a:lumMod val="75000"/>
                </a:schemeClr>
              </a:solidFill>
              <a:effectLst/>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fr-FR" kern="100" dirty="0">
                <a:solidFill>
                  <a:schemeClr val="tx2">
                    <a:lumMod val="75000"/>
                  </a:schemeClr>
                </a:solidFill>
                <a:effectLst/>
                <a:ea typeface="Calibri" panose="020F0502020204030204" pitchFamily="34" charset="0"/>
                <a:cs typeface="Times New Roman" panose="02020603050405020304" pitchFamily="18" charset="0"/>
              </a:rPr>
              <a:t>Blocs opératoires </a:t>
            </a:r>
          </a:p>
          <a:p>
            <a:pPr marL="342900" lvl="0" indent="-342900">
              <a:lnSpc>
                <a:spcPct val="107000"/>
              </a:lnSpc>
              <a:buFont typeface="Wingdings" panose="05000000000000000000" pitchFamily="2" charset="2"/>
              <a:buChar char=""/>
            </a:pPr>
            <a:r>
              <a:rPr lang="fr-FR" kern="100" dirty="0">
                <a:solidFill>
                  <a:schemeClr val="tx2">
                    <a:lumMod val="75000"/>
                  </a:schemeClr>
                </a:solidFill>
                <a:effectLst/>
                <a:ea typeface="Calibri" panose="020F0502020204030204" pitchFamily="34" charset="0"/>
                <a:cs typeface="Times New Roman" panose="02020603050405020304" pitchFamily="18" charset="0"/>
              </a:rPr>
              <a:t>Mobilier Hospitalier </a:t>
            </a:r>
          </a:p>
          <a:p>
            <a:pPr marL="342900" lvl="0" indent="-342900">
              <a:lnSpc>
                <a:spcPct val="107000"/>
              </a:lnSpc>
              <a:buFont typeface="Wingdings" panose="05000000000000000000" pitchFamily="2" charset="2"/>
              <a:buChar char=""/>
            </a:pPr>
            <a:r>
              <a:rPr lang="fr-FR" kern="100" dirty="0">
                <a:solidFill>
                  <a:schemeClr val="tx2">
                    <a:lumMod val="75000"/>
                  </a:schemeClr>
                </a:solidFill>
                <a:effectLst/>
                <a:ea typeface="Calibri" panose="020F0502020204030204" pitchFamily="34" charset="0"/>
                <a:cs typeface="Times New Roman" panose="02020603050405020304" pitchFamily="18" charset="0"/>
              </a:rPr>
              <a:t>Consommables</a:t>
            </a:r>
          </a:p>
          <a:p>
            <a:pPr>
              <a:lnSpc>
                <a:spcPct val="107000"/>
              </a:lnSpc>
              <a:spcAft>
                <a:spcPts val="800"/>
              </a:spcAft>
            </a:pPr>
            <a:endParaRPr lang="fr-FR" kern="100" dirty="0">
              <a:solidFill>
                <a:schemeClr val="tx2">
                  <a:lumMod val="75000"/>
                </a:schemeClr>
              </a:solidFill>
              <a:ea typeface="Calibri" panose="020F0502020204030204" pitchFamily="34" charset="0"/>
              <a:cs typeface="Times New Roman" panose="02020603050405020304" pitchFamily="18" charset="0"/>
            </a:endParaRPr>
          </a:p>
        </p:txBody>
      </p:sp>
      <p:sp>
        <p:nvSpPr>
          <p:cNvPr id="50" name="ZoneTexte 49">
            <a:extLst>
              <a:ext uri="{FF2B5EF4-FFF2-40B4-BE49-F238E27FC236}">
                <a16:creationId xmlns:a16="http://schemas.microsoft.com/office/drawing/2014/main" id="{9292B54E-AEB2-9CA4-8587-50EEF7B9458E}"/>
              </a:ext>
            </a:extLst>
          </p:cNvPr>
          <p:cNvSpPr txBox="1"/>
          <p:nvPr/>
        </p:nvSpPr>
        <p:spPr>
          <a:xfrm>
            <a:off x="1218681" y="2002294"/>
            <a:ext cx="10749452" cy="1323439"/>
          </a:xfrm>
          <a:prstGeom prst="rect">
            <a:avLst/>
          </a:prstGeom>
          <a:noFill/>
        </p:spPr>
        <p:txBody>
          <a:bodyPr wrap="square" rtlCol="0">
            <a:spAutoFit/>
          </a:bodyPr>
          <a:lstStyle/>
          <a:p>
            <a:pPr algn="just"/>
            <a:r>
              <a:rPr lang="fr-FR" sz="2000" dirty="0">
                <a:solidFill>
                  <a:schemeClr val="tx2">
                    <a:lumMod val="75000"/>
                  </a:schemeClr>
                </a:solidFill>
              </a:rPr>
              <a:t>Carrefour Médical est spécialisé dans l’étude, le conseil et la fourniture d’équipements, de matériels et consommables médicaux. Son capital en ressources humaines, à travers ses équipes commerciales, techniques et surtout un service après vente bien équipé, performant et constamment mis à niveau, permet à Carrefour Médical de répondre efficacement aux attentes de ses partenaires et clients.</a:t>
            </a:r>
          </a:p>
        </p:txBody>
      </p:sp>
      <p:pic>
        <p:nvPicPr>
          <p:cNvPr id="10" name="Image 9">
            <a:extLst>
              <a:ext uri="{FF2B5EF4-FFF2-40B4-BE49-F238E27FC236}">
                <a16:creationId xmlns:a16="http://schemas.microsoft.com/office/drawing/2014/main" id="{82585AEA-10C1-018C-4F7F-ED576679627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351245" y="6696503"/>
            <a:ext cx="774218" cy="774218"/>
          </a:xfrm>
          <a:prstGeom prst="rect">
            <a:avLst/>
          </a:prstGeom>
        </p:spPr>
      </p:pic>
      <p:pic>
        <p:nvPicPr>
          <p:cNvPr id="38" name="Image 37">
            <a:extLst>
              <a:ext uri="{FF2B5EF4-FFF2-40B4-BE49-F238E27FC236}">
                <a16:creationId xmlns:a16="http://schemas.microsoft.com/office/drawing/2014/main" id="{B726FB9F-91F9-D003-495F-E1731BACC9E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124342" y="6837904"/>
            <a:ext cx="571500" cy="811530"/>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733136" y="-144661"/>
            <a:ext cx="16361519" cy="10431661"/>
          </a:xfrm>
          <a:custGeom>
            <a:avLst/>
            <a:gdLst/>
            <a:ahLst/>
            <a:cxnLst/>
            <a:rect l="l" t="t" r="r" b="b"/>
            <a:pathLst>
              <a:path w="16361519" h="10431661">
                <a:moveTo>
                  <a:pt x="0" y="0"/>
                </a:moveTo>
                <a:lnTo>
                  <a:pt x="16361519" y="0"/>
                </a:lnTo>
                <a:lnTo>
                  <a:pt x="16361519"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883015" y="-20640"/>
            <a:ext cx="1919814" cy="1919814"/>
            <a:chOff x="0" y="0"/>
            <a:chExt cx="2559752" cy="2559752"/>
          </a:xfrm>
        </p:grpSpPr>
        <p:sp>
          <p:nvSpPr>
            <p:cNvPr id="8" name="Freeform 8"/>
            <p:cNvSpPr/>
            <p:nvPr/>
          </p:nvSpPr>
          <p:spPr>
            <a:xfrm>
              <a:off x="0" y="0"/>
              <a:ext cx="2559812" cy="2559812"/>
            </a:xfrm>
            <a:custGeom>
              <a:avLst/>
              <a:gdLst/>
              <a:ahLst/>
              <a:cxnLst/>
              <a:rect l="l" t="t" r="r" b="b"/>
              <a:pathLst>
                <a:path w="2559812" h="2559812">
                  <a:moveTo>
                    <a:pt x="0" y="0"/>
                  </a:moveTo>
                  <a:lnTo>
                    <a:pt x="2559812" y="0"/>
                  </a:lnTo>
                  <a:lnTo>
                    <a:pt x="2559812" y="2559812"/>
                  </a:lnTo>
                  <a:lnTo>
                    <a:pt x="0" y="2559812"/>
                  </a:lnTo>
                  <a:lnTo>
                    <a:pt x="0" y="0"/>
                  </a:lnTo>
                  <a:close/>
                </a:path>
              </a:pathLst>
            </a:custGeom>
            <a:blipFill>
              <a:blip r:embed="rId8"/>
              <a:stretch>
                <a:fillRect r="2" b="2"/>
              </a:stretch>
            </a:blipFill>
          </p:spPr>
          <p:txBody>
            <a:bodyPr/>
            <a:lstStyle/>
            <a:p>
              <a:endParaRPr lang="en-US"/>
            </a:p>
          </p:txBody>
        </p:sp>
      </p:grpSp>
      <p:grpSp>
        <p:nvGrpSpPr>
          <p:cNvPr id="9" name="Group 9"/>
          <p:cNvGrpSpPr/>
          <p:nvPr/>
        </p:nvGrpSpPr>
        <p:grpSpPr>
          <a:xfrm>
            <a:off x="14501949" y="233195"/>
            <a:ext cx="2737645" cy="1300580"/>
            <a:chOff x="0" y="0"/>
            <a:chExt cx="3650193" cy="1734107"/>
          </a:xfrm>
        </p:grpSpPr>
        <p:sp>
          <p:nvSpPr>
            <p:cNvPr id="10" name="Freeform 10"/>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9"/>
              <a:stretch>
                <a:fillRect t="-24448" r="1" b="-24451"/>
              </a:stretch>
            </a:blipFill>
          </p:spPr>
          <p:txBody>
            <a:bodyPr/>
            <a:lstStyle/>
            <a:p>
              <a:endParaRPr lang="en-US"/>
            </a:p>
          </p:txBody>
        </p:sp>
      </p:grpSp>
      <p:grpSp>
        <p:nvGrpSpPr>
          <p:cNvPr id="11" name="Group 11"/>
          <p:cNvGrpSpPr/>
          <p:nvPr/>
        </p:nvGrpSpPr>
        <p:grpSpPr>
          <a:xfrm>
            <a:off x="11920770" y="1581400"/>
            <a:ext cx="5246370" cy="5246370"/>
            <a:chOff x="0" y="0"/>
            <a:chExt cx="812800" cy="812800"/>
          </a:xfrm>
        </p:grpSpPr>
        <p:sp>
          <p:nvSpPr>
            <p:cNvPr id="12" name="Freeform 12"/>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3" name="TextBox 13"/>
          <p:cNvSpPr txBox="1"/>
          <p:nvPr/>
        </p:nvSpPr>
        <p:spPr>
          <a:xfrm>
            <a:off x="883015" y="8255941"/>
            <a:ext cx="9201344"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33 825 91 91</a:t>
            </a:r>
          </a:p>
        </p:txBody>
      </p:sp>
      <p:sp>
        <p:nvSpPr>
          <p:cNvPr id="14" name="TextBox 14"/>
          <p:cNvSpPr txBox="1"/>
          <p:nvPr/>
        </p:nvSpPr>
        <p:spPr>
          <a:xfrm>
            <a:off x="612274" y="8944916"/>
            <a:ext cx="9277103" cy="134652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  10079 </a:t>
            </a:r>
            <a:r>
              <a:rPr lang="en-US" sz="2000" dirty="0" err="1">
                <a:solidFill>
                  <a:srgbClr val="FFFFFF"/>
                </a:solidFill>
                <a:latin typeface="Futura"/>
              </a:rPr>
              <a:t>Bis</a:t>
            </a:r>
            <a:r>
              <a:rPr lang="en-US" sz="2000" dirty="0">
                <a:solidFill>
                  <a:srgbClr val="FFFFFF"/>
                </a:solidFill>
                <a:latin typeface="Futura"/>
              </a:rPr>
              <a:t>, Sacré-</a:t>
            </a:r>
            <a:r>
              <a:rPr lang="en-US" sz="2000" dirty="0" err="1">
                <a:solidFill>
                  <a:srgbClr val="FFFFFF"/>
                </a:solidFill>
                <a:latin typeface="Futura"/>
              </a:rPr>
              <a:t>Cœur</a:t>
            </a:r>
            <a:r>
              <a:rPr lang="en-US" sz="2000" dirty="0">
                <a:solidFill>
                  <a:srgbClr val="FFFFFF"/>
                </a:solidFill>
                <a:latin typeface="Futura"/>
              </a:rPr>
              <a:t> 3 VDN  </a:t>
            </a:r>
          </a:p>
          <a:p>
            <a:pPr algn="l">
              <a:lnSpc>
                <a:spcPts val="3499"/>
              </a:lnSpc>
            </a:pPr>
            <a:endParaRPr lang="en-US" sz="2499"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5" name="TextBox 15"/>
          <p:cNvSpPr txBox="1"/>
          <p:nvPr/>
        </p:nvSpPr>
        <p:spPr>
          <a:xfrm>
            <a:off x="12056448" y="8357870"/>
            <a:ext cx="4162527" cy="565150"/>
          </a:xfrm>
          <a:prstGeom prst="rect">
            <a:avLst/>
          </a:prstGeom>
        </p:spPr>
        <p:txBody>
          <a:bodyPr lIns="0" tIns="0" rIns="0" bIns="0" rtlCol="0" anchor="t">
            <a:spAutoFit/>
          </a:bodyPr>
          <a:lstStyle/>
          <a:p>
            <a:pPr algn="ctr">
              <a:lnSpc>
                <a:spcPts val="3499"/>
              </a:lnSpc>
            </a:pPr>
            <a:r>
              <a:rPr lang="en-US" sz="2499">
                <a:solidFill>
                  <a:srgbClr val="FFFFFF"/>
                </a:solidFill>
                <a:latin typeface="Futura"/>
              </a:rPr>
              <a:t>Abdourahmane NDOYE</a:t>
            </a:r>
          </a:p>
        </p:txBody>
      </p:sp>
      <p:sp>
        <p:nvSpPr>
          <p:cNvPr id="16" name="TextBox 16"/>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7" name="TextBox 17"/>
          <p:cNvSpPr txBox="1"/>
          <p:nvPr/>
        </p:nvSpPr>
        <p:spPr>
          <a:xfrm>
            <a:off x="1380103" y="222264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8" name="ZoneTexte 17"/>
          <p:cNvSpPr txBox="1"/>
          <p:nvPr/>
        </p:nvSpPr>
        <p:spPr>
          <a:xfrm>
            <a:off x="12300289" y="6945719"/>
            <a:ext cx="4353408" cy="707886"/>
          </a:xfrm>
          <a:prstGeom prst="rect">
            <a:avLst/>
          </a:prstGeom>
          <a:noFill/>
        </p:spPr>
        <p:txBody>
          <a:bodyPr wrap="square" rtlCol="0">
            <a:spAutoFit/>
          </a:bodyPr>
          <a:lstStyle/>
          <a:p>
            <a:pPr algn="ctr"/>
            <a:r>
              <a:rPr lang="fr-FR" sz="2000" dirty="0" err="1">
                <a:latin typeface="Futura" panose="020B0604020202020204" charset="0"/>
              </a:rPr>
              <a:t>Abdourahmane</a:t>
            </a:r>
            <a:r>
              <a:rPr lang="fr-FR" sz="2000" dirty="0">
                <a:latin typeface="Futura" panose="020B0604020202020204" charset="0"/>
              </a:rPr>
              <a:t> M. NDOYE</a:t>
            </a:r>
          </a:p>
          <a:p>
            <a:pPr algn="ctr"/>
            <a:r>
              <a:rPr lang="fr-FR" sz="2000" dirty="0">
                <a:latin typeface="Futura" panose="020B0604020202020204" charset="0"/>
              </a:rPr>
              <a:t>DIRECTEUR GENERAL</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17004" y="7998010"/>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564063" y="21355"/>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065529" y="1535276"/>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33 820 43 99</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err="1">
                <a:solidFill>
                  <a:srgbClr val="FFFFFF"/>
                </a:solidFill>
                <a:latin typeface="Futura"/>
              </a:rPr>
              <a:t>Liberté</a:t>
            </a:r>
            <a:r>
              <a:rPr lang="en-US" sz="2000" dirty="0">
                <a:solidFill>
                  <a:srgbClr val="FFFFFF"/>
                </a:solidFill>
                <a:latin typeface="Futura"/>
              </a:rPr>
              <a:t> 6 extension - Villa 222</a:t>
            </a:r>
          </a:p>
          <a:p>
            <a:pPr algn="l">
              <a:lnSpc>
                <a:spcPts val="3499"/>
              </a:lnSpc>
            </a:pPr>
            <a:endParaRPr lang="en-US" sz="2499" dirty="0">
              <a:solidFill>
                <a:srgbClr val="FFFFFF"/>
              </a:solidFill>
              <a:latin typeface="Futura"/>
            </a:endParaRPr>
          </a:p>
        </p:txBody>
      </p:sp>
      <p:sp>
        <p:nvSpPr>
          <p:cNvPr id="13" name="TextBox 13"/>
          <p:cNvSpPr txBox="1"/>
          <p:nvPr/>
        </p:nvSpPr>
        <p:spPr>
          <a:xfrm>
            <a:off x="1258147" y="506524"/>
            <a:ext cx="7102871" cy="815974"/>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CHRISTINA</a:t>
            </a:r>
          </a:p>
        </p:txBody>
      </p:sp>
      <p:sp>
        <p:nvSpPr>
          <p:cNvPr id="14" name="TextBox 14"/>
          <p:cNvSpPr txBox="1"/>
          <p:nvPr/>
        </p:nvSpPr>
        <p:spPr>
          <a:xfrm>
            <a:off x="11961198" y="8304601"/>
            <a:ext cx="4432699" cy="14745346"/>
          </a:xfrm>
          <a:prstGeom prst="rect">
            <a:avLst/>
          </a:prstGeom>
        </p:spPr>
        <p:txBody>
          <a:bodyPr lIns="0" tIns="0" rIns="0" bIns="0" rtlCol="0" anchor="t">
            <a:spAutoFit/>
          </a:bodyPr>
          <a:lstStyle/>
          <a:p>
            <a:pPr algn="ctr">
              <a:lnSpc>
                <a:spcPts val="3499"/>
              </a:lnSpc>
            </a:pPr>
            <a:r>
              <a:rPr lang="en-US" sz="2499">
                <a:solidFill>
                  <a:srgbClr val="FFFFFF"/>
                </a:solidFill>
                <a:latin typeface="Futura"/>
              </a:rPr>
              <a:t>Saer NDAW</a:t>
            </a:r>
          </a:p>
          <a:p>
            <a:pPr algn="ctr">
              <a:lnSpc>
                <a:spcPts val="3570"/>
              </a:lnSpc>
            </a:pPr>
            <a:r>
              <a:rPr lang="en-US" sz="2550">
                <a:solidFill>
                  <a:srgbClr val="FFFFFF"/>
                </a:solidFill>
                <a:latin typeface="Futura"/>
              </a:rPr>
              <a:t>+221 33 820 43 99</a:t>
            </a:r>
          </a:p>
          <a:p>
            <a:pPr algn="ctr">
              <a:lnSpc>
                <a:spcPts val="3291"/>
              </a:lnSpc>
            </a:pPr>
            <a:r>
              <a:rPr lang="en-US" sz="2350">
                <a:solidFill>
                  <a:srgbClr val="FFFFFF"/>
                </a:solidFill>
                <a:latin typeface="Futura"/>
              </a:rPr>
              <a:t>christinamedicalsn@gmail.com</a:t>
            </a:r>
          </a:p>
          <a:p>
            <a:pPr algn="ctr">
              <a:lnSpc>
                <a:spcPts val="3291"/>
              </a:lnSpc>
            </a:pPr>
            <a:endParaRPr lang="en-US" sz="2350">
              <a:solidFill>
                <a:srgbClr val="FFFFFF"/>
              </a:solidFill>
              <a:latin typeface="Futura"/>
            </a:endParaRPr>
          </a:p>
          <a:p>
            <a:pPr algn="ctr">
              <a:lnSpc>
                <a:spcPts val="3291"/>
              </a:lnSpc>
            </a:pPr>
            <a:endParaRPr lang="en-US" sz="2350">
              <a:solidFill>
                <a:srgbClr val="FFFFFF"/>
              </a:solidFill>
              <a:latin typeface="Futura"/>
            </a:endParaRPr>
          </a:p>
          <a:p>
            <a:pPr algn="ctr">
              <a:lnSpc>
                <a:spcPts val="3291"/>
              </a:lnSpc>
            </a:pPr>
            <a:endParaRPr lang="en-US" sz="2350">
              <a:solidFill>
                <a:srgbClr val="FFFFFF"/>
              </a:solidFill>
              <a:latin typeface="Futura"/>
            </a:endParaRPr>
          </a:p>
          <a:p>
            <a:pPr algn="ctr">
              <a:lnSpc>
                <a:spcPts val="3291"/>
              </a:lnSpc>
            </a:pPr>
            <a:endParaRPr lang="en-US" sz="2350">
              <a:solidFill>
                <a:srgbClr val="FFFFFF"/>
              </a:solidFill>
              <a:latin typeface="Futura"/>
            </a:endParaRPr>
          </a:p>
          <a:p>
            <a:pPr algn="ctr">
              <a:lnSpc>
                <a:spcPts val="3291"/>
              </a:lnSpc>
            </a:pPr>
            <a:r>
              <a:rPr lang="en-US" sz="2350" u="sng">
                <a:solidFill>
                  <a:srgbClr val="0000FF"/>
                </a:solidFill>
                <a:latin typeface="Futura"/>
                <a:hlinkClick r:id="rId9" tooltip="mailto:novamedsn@gmail.com"/>
              </a:rPr>
              <a:t> </a:t>
            </a:r>
          </a:p>
          <a:p>
            <a:pPr algn="ctr">
              <a:lnSpc>
                <a:spcPts val="3291"/>
              </a:lnSpc>
            </a:pPr>
            <a:endParaRPr lang="en-US" sz="2350" u="sng">
              <a:solidFill>
                <a:srgbClr val="0000FF"/>
              </a:solidFill>
              <a:latin typeface="Futura"/>
              <a:hlinkClick r:id="rId9" tooltip="mailto:novamedsn@gmail.com"/>
            </a:endParaRPr>
          </a:p>
          <a:p>
            <a:pPr algn="ctr">
              <a:lnSpc>
                <a:spcPts val="3291"/>
              </a:lnSpc>
            </a:pPr>
            <a:endParaRPr lang="en-US" sz="2350" u="sng">
              <a:solidFill>
                <a:srgbClr val="0000FF"/>
              </a:solidFill>
              <a:latin typeface="Futura"/>
              <a:hlinkClick r:id="rId9" tooltip="mailto:novamedsn@gmail.com"/>
            </a:endParaRPr>
          </a:p>
          <a:p>
            <a:pPr algn="ctr">
              <a:lnSpc>
                <a:spcPts val="3291"/>
              </a:lnSpc>
            </a:pPr>
            <a:endParaRPr lang="en-US" sz="2350" u="sng">
              <a:solidFill>
                <a:srgbClr val="0000FF"/>
              </a:solidFill>
              <a:latin typeface="Futura"/>
              <a:hlinkClick r:id="rId9" tooltip="mailto:novamedsn@gmail.com"/>
            </a:endParaRPr>
          </a:p>
          <a:p>
            <a:pPr algn="ctr">
              <a:lnSpc>
                <a:spcPts val="3291"/>
              </a:lnSpc>
            </a:pPr>
            <a:endParaRPr lang="en-US" sz="2350" u="sng">
              <a:solidFill>
                <a:srgbClr val="0000FF"/>
              </a:solidFill>
              <a:latin typeface="Futura"/>
              <a:hlinkClick r:id="rId9" tooltip="mailto:novamedsn@gmail.com"/>
            </a:endParaRPr>
          </a:p>
          <a:p>
            <a:pPr algn="ctr">
              <a:lnSpc>
                <a:spcPts val="3291"/>
              </a:lnSpc>
            </a:pPr>
            <a:endParaRPr lang="en-US" sz="2350" u="sng">
              <a:solidFill>
                <a:srgbClr val="0000FF"/>
              </a:solidFill>
              <a:latin typeface="Futura"/>
              <a:hlinkClick r:id="rId9" tooltip="mailto:novamedsn@gmail.com"/>
            </a:endParaRPr>
          </a:p>
          <a:p>
            <a:pPr algn="ctr">
              <a:lnSpc>
                <a:spcPts val="3291"/>
              </a:lnSpc>
            </a:pPr>
            <a:endParaRPr lang="en-US" sz="2350" u="sng">
              <a:solidFill>
                <a:srgbClr val="0000FF"/>
              </a:solidFill>
              <a:latin typeface="Futura"/>
              <a:hlinkClick r:id="rId9" tooltip="mailto:novamedsn@gmail.com"/>
            </a:endParaRPr>
          </a:p>
          <a:p>
            <a:pPr algn="ctr">
              <a:lnSpc>
                <a:spcPts val="3291"/>
              </a:lnSpc>
            </a:pPr>
            <a:endParaRPr lang="en-US" sz="2350" u="sng">
              <a:solidFill>
                <a:srgbClr val="0000FF"/>
              </a:solidFill>
              <a:latin typeface="Futura"/>
              <a:hlinkClick r:id="rId9" tooltip="mailto:novamedsn@gmail.com"/>
            </a:endParaRPr>
          </a:p>
          <a:p>
            <a:pPr algn="ctr">
              <a:lnSpc>
                <a:spcPts val="3291"/>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3570"/>
              </a:lnSpc>
            </a:pPr>
            <a:endParaRPr lang="en-US" sz="2350" u="sng">
              <a:solidFill>
                <a:srgbClr val="0000FF"/>
              </a:solidFill>
              <a:latin typeface="Futura"/>
              <a:hlinkClick r:id="rId9" tooltip="mailto:novamedsn@gmail.com"/>
            </a:endParaRPr>
          </a:p>
          <a:p>
            <a:pPr algn="ctr">
              <a:lnSpc>
                <a:spcPts val="2549"/>
              </a:lnSpc>
            </a:pPr>
            <a:endParaRPr lang="en-US" sz="2350" u="sng">
              <a:solidFill>
                <a:srgbClr val="0000FF"/>
              </a:solidFill>
              <a:latin typeface="Futura"/>
              <a:hlinkClick r:id="rId9" tooltip="mailto:novamedsn@gmail.com"/>
            </a:endParaRPr>
          </a:p>
        </p:txBody>
      </p:sp>
      <p:sp>
        <p:nvSpPr>
          <p:cNvPr id="15" name="TextBox 15"/>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6" name="TextBox 16"/>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7" name="ZoneTexte 16"/>
          <p:cNvSpPr txBox="1"/>
          <p:nvPr/>
        </p:nvSpPr>
        <p:spPr>
          <a:xfrm>
            <a:off x="12057994" y="6941908"/>
            <a:ext cx="5054356" cy="707886"/>
          </a:xfrm>
          <a:prstGeom prst="rect">
            <a:avLst/>
          </a:prstGeom>
          <a:noFill/>
        </p:spPr>
        <p:txBody>
          <a:bodyPr wrap="square" rtlCol="0">
            <a:spAutoFit/>
          </a:bodyPr>
          <a:lstStyle/>
          <a:p>
            <a:pPr algn="ctr"/>
            <a:r>
              <a:rPr lang="fr-FR" sz="2000" dirty="0" err="1">
                <a:latin typeface="Futura" panose="020B0604020202020204" charset="0"/>
              </a:rPr>
              <a:t>Saer</a:t>
            </a:r>
            <a:r>
              <a:rPr lang="fr-FR" sz="2000" dirty="0">
                <a:latin typeface="Futura" panose="020B0604020202020204" charset="0"/>
              </a:rPr>
              <a:t> NDAW</a:t>
            </a:r>
          </a:p>
          <a:p>
            <a:pPr algn="ctr"/>
            <a:r>
              <a:rPr lang="fr-FR" sz="2000" dirty="0">
                <a:latin typeface="Futura" panose="020B0604020202020204" charset="0"/>
              </a:rPr>
              <a:t>DIRECTEUR GENRAL</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719105" y="-144661"/>
            <a:ext cx="16508171" cy="10431661"/>
          </a:xfrm>
          <a:custGeom>
            <a:avLst/>
            <a:gdLst/>
            <a:ahLst/>
            <a:cxnLst/>
            <a:rect l="l" t="t" r="r" b="b"/>
            <a:pathLst>
              <a:path w="16508171" h="10431661">
                <a:moveTo>
                  <a:pt x="0" y="0"/>
                </a:moveTo>
                <a:lnTo>
                  <a:pt x="16508171" y="0"/>
                </a:lnTo>
                <a:lnTo>
                  <a:pt x="16508171"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489631" y="311098"/>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1978219" y="1501160"/>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55941"/>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33 889 37 37/ +221 33 821 10 27</a:t>
            </a:r>
          </a:p>
          <a:p>
            <a:pPr algn="l">
              <a:lnSpc>
                <a:spcPts val="3499"/>
              </a:lnSpc>
            </a:pPr>
            <a:endParaRPr lang="en-US" sz="2499" dirty="0">
              <a:solidFill>
                <a:srgbClr val="FFFFFF"/>
              </a:solidFill>
              <a:latin typeface="Futura"/>
            </a:endParaRPr>
          </a:p>
        </p:txBody>
      </p:sp>
      <p:sp>
        <p:nvSpPr>
          <p:cNvPr id="12" name="TextBox 12"/>
          <p:cNvSpPr txBox="1"/>
          <p:nvPr/>
        </p:nvSpPr>
        <p:spPr>
          <a:xfrm>
            <a:off x="930860" y="8661400"/>
            <a:ext cx="9277103" cy="392736"/>
          </a:xfrm>
          <a:prstGeom prst="rect">
            <a:avLst/>
          </a:prstGeom>
        </p:spPr>
        <p:txBody>
          <a:bodyPr lIns="0" tIns="0" rIns="0" bIns="0" rtlCol="0" anchor="t">
            <a:spAutoFit/>
          </a:bodyPr>
          <a:lstStyle/>
          <a:p>
            <a:pPr algn="l">
              <a:lnSpc>
                <a:spcPts val="3499"/>
              </a:lnSpc>
            </a:pPr>
            <a:r>
              <a:rPr lang="en-US" sz="2499" dirty="0">
                <a:solidFill>
                  <a:srgbClr val="FFFFFF"/>
                </a:solidFill>
                <a:latin typeface="Futura"/>
              </a:rPr>
              <a:t>  </a:t>
            </a:r>
            <a:r>
              <a:rPr lang="en-US" sz="2400" dirty="0">
                <a:solidFill>
                  <a:srgbClr val="FFFFFF"/>
                </a:solidFill>
                <a:latin typeface="Futura"/>
              </a:rPr>
              <a:t>11, Rue de </a:t>
            </a:r>
            <a:r>
              <a:rPr lang="en-US" sz="2400" dirty="0" err="1">
                <a:solidFill>
                  <a:srgbClr val="FFFFFF"/>
                </a:solidFill>
                <a:latin typeface="Futura"/>
              </a:rPr>
              <a:t>Thiong</a:t>
            </a:r>
            <a:r>
              <a:rPr lang="en-US" sz="2400" dirty="0">
                <a:solidFill>
                  <a:srgbClr val="FFFFFF"/>
                </a:solidFill>
                <a:latin typeface="Futura"/>
              </a:rPr>
              <a:t> - BP :  7769</a:t>
            </a:r>
          </a:p>
        </p:txBody>
      </p:sp>
      <p:sp>
        <p:nvSpPr>
          <p:cNvPr id="13" name="TextBox 13"/>
          <p:cNvSpPr txBox="1"/>
          <p:nvPr/>
        </p:nvSpPr>
        <p:spPr>
          <a:xfrm>
            <a:off x="1191349" y="392759"/>
            <a:ext cx="6429031" cy="516488"/>
          </a:xfrm>
          <a:prstGeom prst="rect">
            <a:avLst/>
          </a:prstGeom>
        </p:spPr>
        <p:txBody>
          <a:bodyPr lIns="0" tIns="0" rIns="0" bIns="0" rtlCol="0" anchor="t">
            <a:spAutoFit/>
          </a:bodyPr>
          <a:lstStyle/>
          <a:p>
            <a:pPr algn="l">
              <a:lnSpc>
                <a:spcPts val="4620"/>
              </a:lnSpc>
            </a:pPr>
            <a:r>
              <a:rPr lang="en-US" sz="3300" dirty="0">
                <a:solidFill>
                  <a:srgbClr val="231F20"/>
                </a:solidFill>
                <a:latin typeface="Futura Ultra-Bold"/>
              </a:rPr>
              <a:t>DELTA MEDICAL</a:t>
            </a:r>
          </a:p>
        </p:txBody>
      </p:sp>
      <p:sp>
        <p:nvSpPr>
          <p:cNvPr id="14" name="TextBox 14"/>
          <p:cNvSpPr txBox="1"/>
          <p:nvPr/>
        </p:nvSpPr>
        <p:spPr>
          <a:xfrm>
            <a:off x="12056448" y="8322178"/>
            <a:ext cx="4162527" cy="565150"/>
          </a:xfrm>
          <a:prstGeom prst="rect">
            <a:avLst/>
          </a:prstGeom>
        </p:spPr>
        <p:txBody>
          <a:bodyPr lIns="0" tIns="0" rIns="0" bIns="0" rtlCol="0" anchor="t">
            <a:spAutoFit/>
          </a:bodyPr>
          <a:lstStyle/>
          <a:p>
            <a:pPr algn="ctr">
              <a:lnSpc>
                <a:spcPts val="3499"/>
              </a:lnSpc>
            </a:pPr>
            <a:r>
              <a:rPr lang="en-US" sz="2499">
                <a:solidFill>
                  <a:srgbClr val="FFFFFF"/>
                </a:solidFill>
                <a:latin typeface="Futura"/>
              </a:rPr>
              <a:t>JIHANE BICHARA  </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TextBox 16"/>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7" name="ZoneTexte 16"/>
          <p:cNvSpPr txBox="1"/>
          <p:nvPr/>
        </p:nvSpPr>
        <p:spPr>
          <a:xfrm>
            <a:off x="12296961" y="6865479"/>
            <a:ext cx="4478952" cy="707886"/>
          </a:xfrm>
          <a:prstGeom prst="rect">
            <a:avLst/>
          </a:prstGeom>
          <a:noFill/>
        </p:spPr>
        <p:txBody>
          <a:bodyPr wrap="square" rtlCol="0">
            <a:spAutoFit/>
          </a:bodyPr>
          <a:lstStyle/>
          <a:p>
            <a:pPr algn="ctr"/>
            <a:r>
              <a:rPr lang="fr-FR" sz="2000" dirty="0">
                <a:latin typeface="Futura" panose="020B0604020202020204" charset="0"/>
              </a:rPr>
              <a:t>JIHANE BICHARA</a:t>
            </a:r>
          </a:p>
          <a:p>
            <a:pPr algn="ctr"/>
            <a:r>
              <a:rPr lang="fr-FR" sz="2000" dirty="0">
                <a:latin typeface="Futura" panose="020B0604020202020204" charset="0"/>
              </a:rPr>
              <a:t>DIRECTRICE GENRALE </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564649" y="-144662"/>
            <a:ext cx="16508171" cy="10431661"/>
          </a:xfrm>
          <a:custGeom>
            <a:avLst/>
            <a:gdLst/>
            <a:ahLst/>
            <a:cxnLst/>
            <a:rect l="l" t="t" r="r" b="b"/>
            <a:pathLst>
              <a:path w="16508171" h="10431661">
                <a:moveTo>
                  <a:pt x="0" y="0"/>
                </a:moveTo>
                <a:lnTo>
                  <a:pt x="16508171" y="0"/>
                </a:lnTo>
                <a:lnTo>
                  <a:pt x="16508171"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11432" y="8055100"/>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953682" y="301573"/>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311871" y="1567617"/>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915523" y="8321489"/>
            <a:ext cx="9201344" cy="2317750"/>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+221 33 867 11 43</a:t>
            </a:r>
          </a:p>
          <a:p>
            <a:pPr algn="l">
              <a:lnSpc>
                <a:spcPts val="3499"/>
              </a:lnSpc>
            </a:pPr>
            <a:r>
              <a:rPr lang="en-US" sz="2000" dirty="0">
                <a:solidFill>
                  <a:srgbClr val="FFFFFF"/>
                </a:solidFill>
                <a:latin typeface="Futura"/>
              </a:rPr>
              <a:t>Email: </a:t>
            </a:r>
            <a:r>
              <a:rPr lang="en-US" sz="2000" u="sng" dirty="0">
                <a:solidFill>
                  <a:srgbClr val="0000FF"/>
                </a:solidFill>
                <a:latin typeface="Futura"/>
                <a:hlinkClick r:id="rId9" tooltip="mailto:diahanor@yahoo.fr"/>
              </a:rPr>
              <a:t>diahanor@yahoo.fr</a:t>
            </a:r>
          </a:p>
          <a:p>
            <a:pPr algn="l">
              <a:lnSpc>
                <a:spcPts val="3499"/>
              </a:lnSpc>
            </a:pPr>
            <a:endParaRPr lang="en-US" sz="2499" u="sng" dirty="0">
              <a:solidFill>
                <a:srgbClr val="0000FF"/>
              </a:solidFill>
              <a:latin typeface="Futura"/>
              <a:hlinkClick r:id="rId9" tooltip="mailto:diahanor@yahoo.fr"/>
            </a:endParaRPr>
          </a:p>
          <a:p>
            <a:pPr algn="l">
              <a:lnSpc>
                <a:spcPts val="3499"/>
              </a:lnSpc>
            </a:pPr>
            <a:endParaRPr lang="en-US" sz="2499" u="sng" dirty="0">
              <a:solidFill>
                <a:srgbClr val="0000FF"/>
              </a:solidFill>
              <a:latin typeface="Futura"/>
              <a:hlinkClick r:id="rId9" tooltip="mailto:diahanor@yahoo.fr"/>
            </a:endParaRPr>
          </a:p>
          <a:p>
            <a:pPr algn="l">
              <a:lnSpc>
                <a:spcPts val="3499"/>
              </a:lnSpc>
            </a:pPr>
            <a:endParaRPr lang="en-US" sz="2499" u="sng" dirty="0">
              <a:solidFill>
                <a:srgbClr val="0000FF"/>
              </a:solidFill>
              <a:latin typeface="Futura"/>
              <a:hlinkClick r:id="rId9" tooltip="mailto:diahanor@yahoo.fr"/>
            </a:endParaRPr>
          </a:p>
        </p:txBody>
      </p:sp>
      <p:sp>
        <p:nvSpPr>
          <p:cNvPr id="12" name="TextBox 12"/>
          <p:cNvSpPr txBox="1"/>
          <p:nvPr/>
        </p:nvSpPr>
        <p:spPr>
          <a:xfrm>
            <a:off x="1306508" y="666750"/>
            <a:ext cx="6429031" cy="1344929"/>
          </a:xfrm>
          <a:prstGeom prst="rect">
            <a:avLst/>
          </a:prstGeom>
        </p:spPr>
        <p:txBody>
          <a:bodyPr lIns="0" tIns="0" rIns="0" bIns="0" rtlCol="0" anchor="t">
            <a:spAutoFit/>
          </a:bodyPr>
          <a:lstStyle/>
          <a:p>
            <a:pPr algn="l">
              <a:lnSpc>
                <a:spcPts val="4620"/>
              </a:lnSpc>
            </a:pPr>
            <a:r>
              <a:rPr lang="en-US" sz="3300">
                <a:solidFill>
                  <a:srgbClr val="231F20"/>
                </a:solidFill>
                <a:latin typeface="Futura Ultra-Bold"/>
              </a:rPr>
              <a:t>DIAHANOR</a:t>
            </a:r>
          </a:p>
          <a:p>
            <a:pPr algn="l">
              <a:lnSpc>
                <a:spcPts val="4620"/>
              </a:lnSpc>
            </a:pPr>
            <a:endParaRPr lang="en-US" sz="3300">
              <a:solidFill>
                <a:srgbClr val="231F20"/>
              </a:solidFill>
              <a:latin typeface="Futura Ultra-Bold"/>
            </a:endParaRPr>
          </a:p>
        </p:txBody>
      </p:sp>
      <p:sp>
        <p:nvSpPr>
          <p:cNvPr id="13" name="TextBox 13"/>
          <p:cNvSpPr txBox="1"/>
          <p:nvPr/>
        </p:nvSpPr>
        <p:spPr>
          <a:xfrm>
            <a:off x="12056448" y="8322178"/>
            <a:ext cx="4162527" cy="565150"/>
          </a:xfrm>
          <a:prstGeom prst="rect">
            <a:avLst/>
          </a:prstGeom>
        </p:spPr>
        <p:txBody>
          <a:bodyPr lIns="0" tIns="0" rIns="0" bIns="0" rtlCol="0" anchor="t">
            <a:spAutoFit/>
          </a:bodyPr>
          <a:lstStyle/>
          <a:p>
            <a:pPr algn="ctr">
              <a:lnSpc>
                <a:spcPts val="3499"/>
              </a:lnSpc>
            </a:pPr>
            <a:r>
              <a:rPr lang="en-US" sz="2499">
                <a:solidFill>
                  <a:srgbClr val="FFFFFF"/>
                </a:solidFill>
                <a:latin typeface="Futura"/>
              </a:rPr>
              <a:t>MARTIN MOREAU</a:t>
            </a: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ZoneTexte 15"/>
          <p:cNvSpPr txBox="1"/>
          <p:nvPr/>
        </p:nvSpPr>
        <p:spPr>
          <a:xfrm>
            <a:off x="13189317" y="6863462"/>
            <a:ext cx="3460816" cy="707886"/>
          </a:xfrm>
          <a:prstGeom prst="rect">
            <a:avLst/>
          </a:prstGeom>
          <a:noFill/>
        </p:spPr>
        <p:txBody>
          <a:bodyPr wrap="square" rtlCol="0">
            <a:spAutoFit/>
          </a:bodyPr>
          <a:lstStyle/>
          <a:p>
            <a:pPr algn="ctr"/>
            <a:r>
              <a:rPr lang="fr-FR" sz="2000" dirty="0">
                <a:latin typeface="Futura" panose="020B0604020202020204" charset="0"/>
              </a:rPr>
              <a:t>Martin MOREAU</a:t>
            </a:r>
          </a:p>
          <a:p>
            <a:pPr algn="ctr"/>
            <a:r>
              <a:rPr lang="fr-FR" sz="2000" dirty="0">
                <a:latin typeface="Futura" panose="020B0604020202020204" charset="0"/>
              </a:rPr>
              <a:t>DIRECTEUR GENERAL</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564649"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553679" y="104468"/>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092047" y="1322163"/>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33 868 76 63 </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Km 5,5 Avenue  </a:t>
            </a:r>
            <a:r>
              <a:rPr lang="en-US" sz="2000" dirty="0" err="1">
                <a:solidFill>
                  <a:srgbClr val="FFFFFF"/>
                </a:solidFill>
                <a:latin typeface="Futura"/>
              </a:rPr>
              <a:t>Cheikh</a:t>
            </a:r>
            <a:r>
              <a:rPr lang="en-US" sz="2000" dirty="0">
                <a:solidFill>
                  <a:srgbClr val="FFFFFF"/>
                </a:solidFill>
                <a:latin typeface="Futura"/>
              </a:rPr>
              <a:t> Anta DIOP   - BP. 15 972 Dakar  FANN</a:t>
            </a:r>
          </a:p>
          <a:p>
            <a:pPr algn="l">
              <a:lnSpc>
                <a:spcPts val="3499"/>
              </a:lnSpc>
            </a:pPr>
            <a:endParaRPr lang="en-US" sz="2499" dirty="0">
              <a:solidFill>
                <a:srgbClr val="FFFFFF"/>
              </a:solidFill>
              <a:latin typeface="Futura"/>
            </a:endParaRPr>
          </a:p>
        </p:txBody>
      </p:sp>
      <p:sp>
        <p:nvSpPr>
          <p:cNvPr id="13" name="TextBox 13"/>
          <p:cNvSpPr txBox="1"/>
          <p:nvPr/>
        </p:nvSpPr>
        <p:spPr>
          <a:xfrm>
            <a:off x="1327705" y="408405"/>
            <a:ext cx="3117388" cy="692706"/>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DEMSID SN</a:t>
            </a:r>
          </a:p>
        </p:txBody>
      </p:sp>
      <p:sp>
        <p:nvSpPr>
          <p:cNvPr id="14" name="TextBox 14"/>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5" name="TextBox 15"/>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6" name="ZoneTexte 15"/>
          <p:cNvSpPr txBox="1"/>
          <p:nvPr/>
        </p:nvSpPr>
        <p:spPr>
          <a:xfrm>
            <a:off x="12371674" y="6648550"/>
            <a:ext cx="4443353" cy="707886"/>
          </a:xfrm>
          <a:prstGeom prst="rect">
            <a:avLst/>
          </a:prstGeom>
          <a:noFill/>
        </p:spPr>
        <p:txBody>
          <a:bodyPr wrap="square" rtlCol="0">
            <a:spAutoFit/>
          </a:bodyPr>
          <a:lstStyle/>
          <a:p>
            <a:pPr algn="ctr"/>
            <a:r>
              <a:rPr lang="fr-FR" sz="2000" dirty="0">
                <a:latin typeface="Futura" panose="020B0604020202020204" charset="0"/>
              </a:rPr>
              <a:t>ABOUBAKRY NDIAYE</a:t>
            </a:r>
          </a:p>
          <a:p>
            <a:pPr algn="ctr"/>
            <a:r>
              <a:rPr lang="fr-FR" sz="2000" dirty="0">
                <a:latin typeface="Futura" panose="020B0604020202020204" charset="0"/>
              </a:rPr>
              <a:t>DIRECTEUR GENERAL</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826" y="0"/>
            <a:ext cx="7112694" cy="10058400"/>
          </a:xfrm>
          <a:prstGeom prst="rect">
            <a:avLst/>
          </a:prstGeom>
        </p:spPr>
      </p:pic>
    </p:spTree>
    <p:extLst>
      <p:ext uri="{BB962C8B-B14F-4D97-AF65-F5344CB8AC3E}">
        <p14:creationId xmlns:p14="http://schemas.microsoft.com/office/powerpoint/2010/main" val="400202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719105" y="-144661"/>
            <a:ext cx="16508171" cy="10431661"/>
          </a:xfrm>
          <a:custGeom>
            <a:avLst/>
            <a:gdLst/>
            <a:ahLst/>
            <a:cxnLst/>
            <a:rect l="l" t="t" r="r" b="b"/>
            <a:pathLst>
              <a:path w="16508171" h="10431661">
                <a:moveTo>
                  <a:pt x="0" y="0"/>
                </a:moveTo>
                <a:lnTo>
                  <a:pt x="16508171" y="0"/>
                </a:lnTo>
                <a:lnTo>
                  <a:pt x="16508171"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953682" y="27940"/>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382896" y="1415516"/>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55941"/>
            <a:ext cx="9201344" cy="1003300"/>
          </a:xfrm>
          <a:prstGeom prst="rect">
            <a:avLst/>
          </a:prstGeom>
        </p:spPr>
        <p:txBody>
          <a:bodyPr lIns="0" tIns="0" rIns="0" bIns="0" rtlCol="0" anchor="t">
            <a:spAutoFit/>
          </a:bodyPr>
          <a:lstStyle/>
          <a:p>
            <a:pPr algn="l">
              <a:lnSpc>
                <a:spcPts val="3499"/>
              </a:lnSpc>
            </a:pPr>
            <a:r>
              <a:rPr lang="en-US" sz="2499">
                <a:solidFill>
                  <a:srgbClr val="FFFFFF"/>
                </a:solidFill>
                <a:latin typeface="Futura"/>
              </a:rPr>
              <a:t>FAX: : (221 )33 825 77 63/ 33 824 51 96</a:t>
            </a:r>
          </a:p>
          <a:p>
            <a:pPr algn="l">
              <a:lnSpc>
                <a:spcPts val="3499"/>
              </a:lnSpc>
            </a:pPr>
            <a:endParaRPr lang="en-US" sz="2499">
              <a:solidFill>
                <a:srgbClr val="FFFFFF"/>
              </a:solidFill>
              <a:latin typeface="Futura"/>
            </a:endParaRPr>
          </a:p>
        </p:txBody>
      </p:sp>
      <p:sp>
        <p:nvSpPr>
          <p:cNvPr id="12" name="TextBox 12"/>
          <p:cNvSpPr txBox="1"/>
          <p:nvPr/>
        </p:nvSpPr>
        <p:spPr>
          <a:xfrm>
            <a:off x="930860" y="8661400"/>
            <a:ext cx="9277103" cy="565150"/>
          </a:xfrm>
          <a:prstGeom prst="rect">
            <a:avLst/>
          </a:prstGeom>
        </p:spPr>
        <p:txBody>
          <a:bodyPr lIns="0" tIns="0" rIns="0" bIns="0" rtlCol="0" anchor="t">
            <a:spAutoFit/>
          </a:bodyPr>
          <a:lstStyle/>
          <a:p>
            <a:pPr algn="l">
              <a:lnSpc>
                <a:spcPts val="3499"/>
              </a:lnSpc>
            </a:pPr>
            <a:r>
              <a:rPr lang="en-US" sz="2499">
                <a:solidFill>
                  <a:srgbClr val="FFFFFF"/>
                </a:solidFill>
                <a:latin typeface="Futura"/>
              </a:rPr>
              <a:t> Sicap Sacré Cœur 1- Immeuble F</a:t>
            </a:r>
          </a:p>
        </p:txBody>
      </p:sp>
      <p:sp>
        <p:nvSpPr>
          <p:cNvPr id="13" name="TextBox 13"/>
          <p:cNvSpPr txBox="1"/>
          <p:nvPr/>
        </p:nvSpPr>
        <p:spPr>
          <a:xfrm>
            <a:off x="1121095" y="245060"/>
            <a:ext cx="3137421" cy="1239743"/>
          </a:xfrm>
          <a:prstGeom prst="rect">
            <a:avLst/>
          </a:prstGeom>
        </p:spPr>
        <p:txBody>
          <a:bodyPr lIns="0" tIns="0" rIns="0" bIns="0" rtlCol="0" anchor="t">
            <a:spAutoFit/>
          </a:bodyPr>
          <a:lstStyle/>
          <a:p>
            <a:pPr algn="l">
              <a:lnSpc>
                <a:spcPts val="4620"/>
              </a:lnSpc>
            </a:pPr>
            <a:r>
              <a:rPr lang="en-US" sz="3300">
                <a:solidFill>
                  <a:srgbClr val="231F20"/>
                </a:solidFill>
                <a:latin typeface="Futura Ultra-Bold"/>
              </a:rPr>
              <a:t>DIMINTER</a:t>
            </a:r>
          </a:p>
          <a:p>
            <a:pPr algn="l">
              <a:lnSpc>
                <a:spcPts val="4620"/>
              </a:lnSpc>
            </a:pPr>
            <a:endParaRPr lang="en-US" sz="3300">
              <a:solidFill>
                <a:srgbClr val="231F20"/>
              </a:solidFill>
              <a:latin typeface="Futura Ultra-Bold"/>
            </a:endParaRPr>
          </a:p>
        </p:txBody>
      </p:sp>
      <p:sp>
        <p:nvSpPr>
          <p:cNvPr id="14" name="TextBox 14"/>
          <p:cNvSpPr txBox="1"/>
          <p:nvPr/>
        </p:nvSpPr>
        <p:spPr>
          <a:xfrm>
            <a:off x="12056448" y="8322178"/>
            <a:ext cx="4162527" cy="565150"/>
          </a:xfrm>
          <a:prstGeom prst="rect">
            <a:avLst/>
          </a:prstGeom>
        </p:spPr>
        <p:txBody>
          <a:bodyPr lIns="0" tIns="0" rIns="0" bIns="0" rtlCol="0" anchor="t">
            <a:spAutoFit/>
          </a:bodyPr>
          <a:lstStyle/>
          <a:p>
            <a:pPr algn="ctr">
              <a:lnSpc>
                <a:spcPts val="3499"/>
              </a:lnSpc>
            </a:pPr>
            <a:r>
              <a:rPr lang="en-US" sz="2499">
                <a:solidFill>
                  <a:srgbClr val="FFFFFF"/>
                </a:solidFill>
                <a:latin typeface="Futura"/>
              </a:rPr>
              <a:t>ALIOU B. CISSE  </a:t>
            </a:r>
          </a:p>
        </p:txBody>
      </p:sp>
      <p:sp>
        <p:nvSpPr>
          <p:cNvPr id="15" name="TextBox 15"/>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6" name="TextBox 16"/>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7" name="ZoneTexte 16"/>
          <p:cNvSpPr txBox="1"/>
          <p:nvPr/>
        </p:nvSpPr>
        <p:spPr>
          <a:xfrm>
            <a:off x="12676854" y="6748919"/>
            <a:ext cx="4658453" cy="707886"/>
          </a:xfrm>
          <a:prstGeom prst="rect">
            <a:avLst/>
          </a:prstGeom>
          <a:noFill/>
        </p:spPr>
        <p:txBody>
          <a:bodyPr wrap="square" rtlCol="0">
            <a:spAutoFit/>
          </a:bodyPr>
          <a:lstStyle/>
          <a:p>
            <a:pPr algn="ctr"/>
            <a:r>
              <a:rPr lang="fr-FR" sz="2000" dirty="0" err="1">
                <a:latin typeface="Futura" panose="020B0604020202020204" charset="0"/>
              </a:rPr>
              <a:t>Aliou</a:t>
            </a:r>
            <a:r>
              <a:rPr lang="fr-FR" sz="2000" dirty="0">
                <a:latin typeface="Futura" panose="020B0604020202020204" charset="0"/>
              </a:rPr>
              <a:t> B. CISSE</a:t>
            </a:r>
          </a:p>
          <a:p>
            <a:pPr algn="ctr"/>
            <a:r>
              <a:rPr lang="fr-FR" sz="2000" dirty="0">
                <a:latin typeface="Futura" panose="020B0604020202020204" charset="0"/>
              </a:rPr>
              <a:t>DIRECTEUR GENERAL</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805320" y="-116721"/>
            <a:ext cx="16508171" cy="10431661"/>
          </a:xfrm>
          <a:custGeom>
            <a:avLst/>
            <a:gdLst/>
            <a:ahLst/>
            <a:cxnLst/>
            <a:rect l="l" t="t" r="r" b="b"/>
            <a:pathLst>
              <a:path w="16508171" h="10431661">
                <a:moveTo>
                  <a:pt x="0" y="0"/>
                </a:moveTo>
                <a:lnTo>
                  <a:pt x="16508171" y="0"/>
                </a:lnTo>
                <a:lnTo>
                  <a:pt x="16508171"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471469" y="68514"/>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1967855" y="1369057"/>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968740" y="8255941"/>
            <a:ext cx="9201344" cy="381515"/>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33 832 37 37 </a:t>
            </a:r>
          </a:p>
        </p:txBody>
      </p:sp>
      <p:sp>
        <p:nvSpPr>
          <p:cNvPr id="12" name="TextBox 12"/>
          <p:cNvSpPr txBox="1"/>
          <p:nvPr/>
        </p:nvSpPr>
        <p:spPr>
          <a:xfrm>
            <a:off x="930860" y="8661400"/>
            <a:ext cx="9277103"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MARISTE HANN FOR B N*215</a:t>
            </a:r>
          </a:p>
        </p:txBody>
      </p:sp>
      <p:sp>
        <p:nvSpPr>
          <p:cNvPr id="13" name="TextBox 13"/>
          <p:cNvSpPr txBox="1"/>
          <p:nvPr/>
        </p:nvSpPr>
        <p:spPr>
          <a:xfrm>
            <a:off x="1301744" y="356002"/>
            <a:ext cx="3899421" cy="649838"/>
          </a:xfrm>
          <a:prstGeom prst="rect">
            <a:avLst/>
          </a:prstGeom>
        </p:spPr>
        <p:txBody>
          <a:bodyPr lIns="0" tIns="0" rIns="0" bIns="0" rtlCol="0" anchor="t">
            <a:spAutoFit/>
          </a:bodyPr>
          <a:lstStyle/>
          <a:p>
            <a:pPr algn="l">
              <a:lnSpc>
                <a:spcPts val="4620"/>
              </a:lnSpc>
            </a:pPr>
            <a:r>
              <a:rPr lang="en-US" sz="3300">
                <a:solidFill>
                  <a:srgbClr val="231F20"/>
                </a:solidFill>
                <a:latin typeface="Futura Ultra-Bold"/>
              </a:rPr>
              <a:t>DISTRI’MEDIC </a:t>
            </a:r>
          </a:p>
        </p:txBody>
      </p:sp>
      <p:sp>
        <p:nvSpPr>
          <p:cNvPr id="14" name="TextBox 14"/>
          <p:cNvSpPr txBox="1"/>
          <p:nvPr/>
        </p:nvSpPr>
        <p:spPr>
          <a:xfrm>
            <a:off x="12056448" y="8322178"/>
            <a:ext cx="4162527" cy="565150"/>
          </a:xfrm>
          <a:prstGeom prst="rect">
            <a:avLst/>
          </a:prstGeom>
        </p:spPr>
        <p:txBody>
          <a:bodyPr lIns="0" tIns="0" rIns="0" bIns="0" rtlCol="0" anchor="t">
            <a:spAutoFit/>
          </a:bodyPr>
          <a:lstStyle/>
          <a:p>
            <a:pPr algn="ctr">
              <a:lnSpc>
                <a:spcPts val="3499"/>
              </a:lnSpc>
            </a:pPr>
            <a:r>
              <a:rPr lang="en-US" sz="2499">
                <a:solidFill>
                  <a:srgbClr val="FFFFFF"/>
                </a:solidFill>
                <a:latin typeface="Futura"/>
              </a:rPr>
              <a:t>CHEIKH KANE</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TextBox 16"/>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7" name="ZoneTexte 16"/>
          <p:cNvSpPr txBox="1"/>
          <p:nvPr/>
        </p:nvSpPr>
        <p:spPr>
          <a:xfrm>
            <a:off x="12295429" y="6760916"/>
            <a:ext cx="4162527" cy="707886"/>
          </a:xfrm>
          <a:prstGeom prst="rect">
            <a:avLst/>
          </a:prstGeom>
          <a:noFill/>
        </p:spPr>
        <p:txBody>
          <a:bodyPr wrap="square" rtlCol="0">
            <a:spAutoFit/>
          </a:bodyPr>
          <a:lstStyle/>
          <a:p>
            <a:pPr algn="ctr"/>
            <a:r>
              <a:rPr lang="fr-FR" sz="2000" dirty="0">
                <a:latin typeface="Futura" panose="020B0604020202020204" charset="0"/>
              </a:rPr>
              <a:t>CHEIKH KANE</a:t>
            </a:r>
          </a:p>
          <a:p>
            <a:pPr algn="ctr"/>
            <a:r>
              <a:rPr lang="fr-FR" sz="2000" dirty="0">
                <a:latin typeface="Futura" panose="020B0604020202020204" charset="0"/>
              </a:rPr>
              <a:t>DIRECTEUR GENERAL</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717035"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94352" y="7965757"/>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sp>
        <p:nvSpPr>
          <p:cNvPr id="7" name="TextBox 7"/>
          <p:cNvSpPr txBox="1"/>
          <p:nvPr/>
        </p:nvSpPr>
        <p:spPr>
          <a:xfrm>
            <a:off x="1565851" y="393304"/>
            <a:ext cx="7578150" cy="692706"/>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DR SETT SAS</a:t>
            </a:r>
          </a:p>
        </p:txBody>
      </p:sp>
      <p:grpSp>
        <p:nvGrpSpPr>
          <p:cNvPr id="8" name="Group 8"/>
          <p:cNvGrpSpPr/>
          <p:nvPr/>
        </p:nvGrpSpPr>
        <p:grpSpPr>
          <a:xfrm>
            <a:off x="14641986" y="126635"/>
            <a:ext cx="2737645" cy="1300580"/>
            <a:chOff x="0" y="0"/>
            <a:chExt cx="3650193" cy="1734107"/>
          </a:xfrm>
        </p:grpSpPr>
        <p:sp>
          <p:nvSpPr>
            <p:cNvPr id="9" name="Freeform 9"/>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10" name="Group 10"/>
          <p:cNvGrpSpPr/>
          <p:nvPr/>
        </p:nvGrpSpPr>
        <p:grpSpPr>
          <a:xfrm>
            <a:off x="12018801" y="1426655"/>
            <a:ext cx="5246370" cy="5246370"/>
            <a:chOff x="0" y="0"/>
            <a:chExt cx="812800" cy="812800"/>
          </a:xfrm>
        </p:grpSpPr>
        <p:sp>
          <p:nvSpPr>
            <p:cNvPr id="11" name="Freeform 11"/>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2" name="TextBox 12"/>
          <p:cNvSpPr txBox="1"/>
          <p:nvPr/>
        </p:nvSpPr>
        <p:spPr>
          <a:xfrm>
            <a:off x="1121095" y="8204715"/>
            <a:ext cx="9201344" cy="83933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a:t>
            </a:r>
          </a:p>
          <a:p>
            <a:pPr algn="l">
              <a:lnSpc>
                <a:spcPts val="3499"/>
              </a:lnSpc>
            </a:pPr>
            <a:endParaRPr lang="en-US" sz="2000" dirty="0">
              <a:solidFill>
                <a:srgbClr val="FFFFFF"/>
              </a:solidFill>
              <a:latin typeface="Futura"/>
            </a:endParaRPr>
          </a:p>
        </p:txBody>
      </p:sp>
      <p:sp>
        <p:nvSpPr>
          <p:cNvPr id="13" name="TextBox 13"/>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Dakar - </a:t>
            </a:r>
            <a:r>
              <a:rPr lang="en-US" sz="2000" dirty="0" err="1">
                <a:solidFill>
                  <a:srgbClr val="FFFFFF"/>
                </a:solidFill>
                <a:latin typeface="Futura"/>
              </a:rPr>
              <a:t>Diamniadio</a:t>
            </a:r>
            <a:endParaRPr lang="en-US" sz="2000"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4" name="TextBox 14"/>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7" name="ZoneTexte 16"/>
          <p:cNvSpPr txBox="1"/>
          <p:nvPr/>
        </p:nvSpPr>
        <p:spPr>
          <a:xfrm>
            <a:off x="12268200" y="6927501"/>
            <a:ext cx="4170997" cy="984885"/>
          </a:xfrm>
          <a:prstGeom prst="rect">
            <a:avLst/>
          </a:prstGeom>
          <a:noFill/>
        </p:spPr>
        <p:txBody>
          <a:bodyPr wrap="square" rtlCol="0">
            <a:spAutoFit/>
          </a:bodyPr>
          <a:lstStyle/>
          <a:p>
            <a:pPr algn="ctr"/>
            <a:r>
              <a:rPr lang="en-US" sz="2000" dirty="0">
                <a:latin typeface="Futura" panose="020B0604020202020204" charset="0"/>
              </a:rPr>
              <a:t>Habib NKONOU</a:t>
            </a:r>
          </a:p>
          <a:p>
            <a:pPr algn="ctr"/>
            <a:r>
              <a:rPr lang="en-US" sz="2000" dirty="0">
                <a:latin typeface="Futura" panose="020B0604020202020204" charset="0"/>
              </a:rPr>
              <a:t>DIRECTEUR GENERAL</a:t>
            </a:r>
          </a:p>
          <a:p>
            <a:endParaRPr lang="fr-FR" dirty="0"/>
          </a:p>
        </p:txBody>
      </p:sp>
      <p:sp>
        <p:nvSpPr>
          <p:cNvPr id="18" name="TextBox 16"/>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636911" y="-144661"/>
            <a:ext cx="16508171" cy="10431661"/>
          </a:xfrm>
          <a:custGeom>
            <a:avLst/>
            <a:gdLst/>
            <a:ahLst/>
            <a:cxnLst/>
            <a:rect l="l" t="t" r="r" b="b"/>
            <a:pathLst>
              <a:path w="16508171" h="10431661">
                <a:moveTo>
                  <a:pt x="0" y="0"/>
                </a:moveTo>
                <a:lnTo>
                  <a:pt x="16508171" y="0"/>
                </a:lnTo>
                <a:lnTo>
                  <a:pt x="16508171"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81000" y="8161829"/>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850152" y="216874"/>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341458" y="1668516"/>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968740" y="8255941"/>
            <a:ext cx="9201344"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33 832 37 37 </a:t>
            </a:r>
          </a:p>
        </p:txBody>
      </p:sp>
      <p:sp>
        <p:nvSpPr>
          <p:cNvPr id="12" name="TextBox 12"/>
          <p:cNvSpPr txBox="1"/>
          <p:nvPr/>
        </p:nvSpPr>
        <p:spPr>
          <a:xfrm>
            <a:off x="930860" y="8661400"/>
            <a:ext cx="9277103"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MARISTE HANN FOR B N*215</a:t>
            </a:r>
          </a:p>
        </p:txBody>
      </p:sp>
      <p:sp>
        <p:nvSpPr>
          <p:cNvPr id="13" name="TextBox 13"/>
          <p:cNvSpPr txBox="1"/>
          <p:nvPr/>
        </p:nvSpPr>
        <p:spPr>
          <a:xfrm>
            <a:off x="1249142" y="290322"/>
            <a:ext cx="2604021" cy="649838"/>
          </a:xfrm>
          <a:prstGeom prst="rect">
            <a:avLst/>
          </a:prstGeom>
        </p:spPr>
        <p:txBody>
          <a:bodyPr lIns="0" tIns="0" rIns="0" bIns="0" rtlCol="0" anchor="t">
            <a:spAutoFit/>
          </a:bodyPr>
          <a:lstStyle/>
          <a:p>
            <a:pPr algn="l">
              <a:lnSpc>
                <a:spcPts val="4620"/>
              </a:lnSpc>
            </a:pPr>
            <a:r>
              <a:rPr lang="en-US" sz="3300">
                <a:solidFill>
                  <a:srgbClr val="231F20"/>
                </a:solidFill>
                <a:latin typeface="Futura Ultra-Bold"/>
              </a:rPr>
              <a:t>EMC</a:t>
            </a:r>
          </a:p>
        </p:txBody>
      </p:sp>
      <p:sp>
        <p:nvSpPr>
          <p:cNvPr id="14" name="TextBox 14"/>
          <p:cNvSpPr txBox="1"/>
          <p:nvPr/>
        </p:nvSpPr>
        <p:spPr>
          <a:xfrm>
            <a:off x="12056448" y="8322178"/>
            <a:ext cx="4162527" cy="565150"/>
          </a:xfrm>
          <a:prstGeom prst="rect">
            <a:avLst/>
          </a:prstGeom>
        </p:spPr>
        <p:txBody>
          <a:bodyPr lIns="0" tIns="0" rIns="0" bIns="0" rtlCol="0" anchor="t">
            <a:spAutoFit/>
          </a:bodyPr>
          <a:lstStyle/>
          <a:p>
            <a:pPr algn="ctr">
              <a:lnSpc>
                <a:spcPts val="3499"/>
              </a:lnSpc>
            </a:pPr>
            <a:r>
              <a:rPr lang="en-US" sz="2499">
                <a:solidFill>
                  <a:srgbClr val="FFFFFF"/>
                </a:solidFill>
                <a:latin typeface="Futura"/>
              </a:rPr>
              <a:t>MAMOUR BA THIAM</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TextBox 16"/>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9" name="ZoneTexte 18"/>
          <p:cNvSpPr txBox="1"/>
          <p:nvPr/>
        </p:nvSpPr>
        <p:spPr>
          <a:xfrm>
            <a:off x="12877800" y="7346091"/>
            <a:ext cx="3886200" cy="984885"/>
          </a:xfrm>
          <a:prstGeom prst="rect">
            <a:avLst/>
          </a:prstGeom>
          <a:noFill/>
        </p:spPr>
        <p:txBody>
          <a:bodyPr wrap="square" rtlCol="0">
            <a:spAutoFit/>
          </a:bodyPr>
          <a:lstStyle/>
          <a:p>
            <a:pPr algn="ctr"/>
            <a:r>
              <a:rPr lang="en-US" sz="2000" dirty="0">
                <a:latin typeface="Futura"/>
              </a:rPr>
              <a:t>MAMOUR BA THIAM</a:t>
            </a:r>
          </a:p>
          <a:p>
            <a:pPr algn="ctr"/>
            <a:r>
              <a:rPr lang="en-US" sz="2000" dirty="0">
                <a:latin typeface="Futura"/>
              </a:rPr>
              <a:t>DIRECTEUR GENERAL</a:t>
            </a:r>
          </a:p>
          <a:p>
            <a:endParaRPr lang="fr-FR"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515136" y="333638"/>
            <a:ext cx="3845767" cy="1259531"/>
            <a:chOff x="0" y="0"/>
            <a:chExt cx="5127689" cy="1679375"/>
          </a:xfrm>
        </p:grpSpPr>
        <p:sp>
          <p:nvSpPr>
            <p:cNvPr id="6" name="Freeform 6"/>
            <p:cNvSpPr/>
            <p:nvPr/>
          </p:nvSpPr>
          <p:spPr>
            <a:xfrm>
              <a:off x="0" y="0"/>
              <a:ext cx="5127752" cy="1679321"/>
            </a:xfrm>
            <a:custGeom>
              <a:avLst/>
              <a:gdLst/>
              <a:ahLst/>
              <a:cxnLst/>
              <a:rect l="l" t="t" r="r" b="b"/>
              <a:pathLst>
                <a:path w="5127752" h="1679321">
                  <a:moveTo>
                    <a:pt x="0" y="0"/>
                  </a:moveTo>
                  <a:lnTo>
                    <a:pt x="5127752" y="0"/>
                  </a:lnTo>
                  <a:lnTo>
                    <a:pt x="5127752" y="1679321"/>
                  </a:lnTo>
                  <a:lnTo>
                    <a:pt x="0" y="1679321"/>
                  </a:lnTo>
                  <a:lnTo>
                    <a:pt x="0" y="0"/>
                  </a:lnTo>
                  <a:close/>
                </a:path>
              </a:pathLst>
            </a:custGeom>
            <a:blipFill>
              <a:blip r:embed="rId8"/>
              <a:stretch>
                <a:fillRect r="1" b="-3"/>
              </a:stretch>
            </a:blipFill>
          </p:spPr>
          <p:txBody>
            <a:bodyPr/>
            <a:lstStyle/>
            <a:p>
              <a:endParaRPr lang="en-US"/>
            </a:p>
          </p:txBody>
        </p:sp>
      </p:grpSp>
      <p:grpSp>
        <p:nvGrpSpPr>
          <p:cNvPr id="7" name="Group 7"/>
          <p:cNvGrpSpPr/>
          <p:nvPr/>
        </p:nvGrpSpPr>
        <p:grpSpPr>
          <a:xfrm>
            <a:off x="14798499" y="114409"/>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9"/>
              <a:stretch>
                <a:fillRect t="-24448" r="1" b="-24451"/>
              </a:stretch>
            </a:blipFill>
          </p:spPr>
          <p:txBody>
            <a:bodyPr/>
            <a:lstStyle/>
            <a:p>
              <a:endParaRPr lang="en-US"/>
            </a:p>
          </p:txBody>
        </p:sp>
      </p:grpSp>
      <p:grpSp>
        <p:nvGrpSpPr>
          <p:cNvPr id="9" name="Group 9"/>
          <p:cNvGrpSpPr/>
          <p:nvPr/>
        </p:nvGrpSpPr>
        <p:grpSpPr>
          <a:xfrm>
            <a:off x="12289774" y="1529398"/>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33 822 61 46</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31, Av. Jean Jaures X Felix Faure -  BP 11592  Dakar </a:t>
            </a:r>
            <a:r>
              <a:rPr lang="en-US" sz="2000" dirty="0" err="1">
                <a:solidFill>
                  <a:srgbClr val="FFFFFF"/>
                </a:solidFill>
                <a:latin typeface="Futura"/>
              </a:rPr>
              <a:t>Sénégal</a:t>
            </a:r>
            <a:endParaRPr lang="en-US" sz="2000"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3" name="TextBox 13"/>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4" name="TextBox 16"/>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6" name="ZoneTexte 15"/>
          <p:cNvSpPr txBox="1"/>
          <p:nvPr/>
        </p:nvSpPr>
        <p:spPr>
          <a:xfrm>
            <a:off x="12537832" y="6890214"/>
            <a:ext cx="4750254" cy="984885"/>
          </a:xfrm>
          <a:prstGeom prst="rect">
            <a:avLst/>
          </a:prstGeom>
          <a:noFill/>
        </p:spPr>
        <p:txBody>
          <a:bodyPr wrap="square" rtlCol="0">
            <a:spAutoFit/>
          </a:bodyPr>
          <a:lstStyle/>
          <a:p>
            <a:pPr algn="ctr"/>
            <a:r>
              <a:rPr lang="en-US" sz="2000" dirty="0" err="1">
                <a:latin typeface="Futura"/>
              </a:rPr>
              <a:t>Nahla</a:t>
            </a:r>
            <a:r>
              <a:rPr lang="en-US" sz="2000" dirty="0">
                <a:latin typeface="Futura"/>
              </a:rPr>
              <a:t> HACHEM</a:t>
            </a:r>
          </a:p>
          <a:p>
            <a:pPr algn="ctr"/>
            <a:r>
              <a:rPr lang="en-US" sz="2000" dirty="0">
                <a:latin typeface="Futura"/>
              </a:rPr>
              <a:t>DIRECTRICE GENERALE</a:t>
            </a:r>
          </a:p>
          <a:p>
            <a:endParaRPr lang="fr-FR"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681962"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sp>
        <p:nvSpPr>
          <p:cNvPr id="7" name="TextBox 7"/>
          <p:cNvSpPr txBox="1"/>
          <p:nvPr/>
        </p:nvSpPr>
        <p:spPr>
          <a:xfrm>
            <a:off x="762000" y="657225"/>
            <a:ext cx="7620001" cy="1321083"/>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IBT</a:t>
            </a:r>
          </a:p>
          <a:p>
            <a:pPr algn="l">
              <a:lnSpc>
                <a:spcPts val="4900"/>
              </a:lnSpc>
            </a:pPr>
            <a:endParaRPr lang="en-US" sz="3500">
              <a:solidFill>
                <a:srgbClr val="231F20"/>
              </a:solidFill>
              <a:latin typeface="Futura Ultra-Bold"/>
            </a:endParaRPr>
          </a:p>
        </p:txBody>
      </p:sp>
      <p:grpSp>
        <p:nvGrpSpPr>
          <p:cNvPr id="8" name="Group 8"/>
          <p:cNvGrpSpPr/>
          <p:nvPr/>
        </p:nvGrpSpPr>
        <p:grpSpPr>
          <a:xfrm>
            <a:off x="14858622" y="225681"/>
            <a:ext cx="2737645" cy="1300580"/>
            <a:chOff x="0" y="0"/>
            <a:chExt cx="3650193" cy="1734107"/>
          </a:xfrm>
        </p:grpSpPr>
        <p:sp>
          <p:nvSpPr>
            <p:cNvPr id="9" name="Freeform 9"/>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10" name="Group 10"/>
          <p:cNvGrpSpPr/>
          <p:nvPr/>
        </p:nvGrpSpPr>
        <p:grpSpPr>
          <a:xfrm>
            <a:off x="12279295" y="1526224"/>
            <a:ext cx="5246370" cy="5246370"/>
            <a:chOff x="0" y="0"/>
            <a:chExt cx="812800" cy="812800"/>
          </a:xfrm>
        </p:grpSpPr>
        <p:sp>
          <p:nvSpPr>
            <p:cNvPr id="11" name="Freeform 11"/>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2" name="TextBox 12"/>
          <p:cNvSpPr txBox="1"/>
          <p:nvPr/>
        </p:nvSpPr>
        <p:spPr>
          <a:xfrm>
            <a:off x="1121095" y="8204715"/>
            <a:ext cx="9201344" cy="83933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+221 77 550 0745</a:t>
            </a:r>
          </a:p>
          <a:p>
            <a:pPr algn="l">
              <a:lnSpc>
                <a:spcPts val="3499"/>
              </a:lnSpc>
            </a:pPr>
            <a:endParaRPr lang="en-US" sz="2000" dirty="0">
              <a:solidFill>
                <a:srgbClr val="FFFFFF"/>
              </a:solidFill>
              <a:latin typeface="Futura"/>
            </a:endParaRPr>
          </a:p>
        </p:txBody>
      </p:sp>
      <p:sp>
        <p:nvSpPr>
          <p:cNvPr id="13" name="TextBox 13"/>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err="1">
                <a:solidFill>
                  <a:srgbClr val="FFFFFF"/>
                </a:solidFill>
                <a:latin typeface="Futura"/>
                <a:ea typeface="Futura"/>
              </a:rPr>
              <a:t>Immeuble</a:t>
            </a:r>
            <a:r>
              <a:rPr lang="en-US" sz="2000" dirty="0">
                <a:solidFill>
                  <a:srgbClr val="FFFFFF"/>
                </a:solidFill>
                <a:latin typeface="Futura"/>
                <a:ea typeface="Futura"/>
              </a:rPr>
              <a:t> N°110 </a:t>
            </a:r>
            <a:r>
              <a:rPr lang="en-US" sz="2000" dirty="0" err="1">
                <a:solidFill>
                  <a:srgbClr val="FFFFFF"/>
                </a:solidFill>
                <a:latin typeface="Futura"/>
                <a:ea typeface="Futura"/>
              </a:rPr>
              <a:t>Cité</a:t>
            </a:r>
            <a:r>
              <a:rPr lang="en-US" sz="2000" dirty="0">
                <a:solidFill>
                  <a:srgbClr val="FFFFFF"/>
                </a:solidFill>
                <a:latin typeface="Futura"/>
                <a:ea typeface="Futura"/>
              </a:rPr>
              <a:t> CICES</a:t>
            </a:r>
          </a:p>
          <a:p>
            <a:pPr algn="l">
              <a:lnSpc>
                <a:spcPts val="3499"/>
              </a:lnSpc>
            </a:pPr>
            <a:endParaRPr lang="en-US" sz="2499" dirty="0">
              <a:solidFill>
                <a:srgbClr val="FFFFFF"/>
              </a:solidFill>
              <a:latin typeface="Futura"/>
              <a:ea typeface="Futura"/>
            </a:endParaRPr>
          </a:p>
        </p:txBody>
      </p:sp>
      <p:sp>
        <p:nvSpPr>
          <p:cNvPr id="14" name="TextBox 14"/>
          <p:cNvSpPr txBox="1"/>
          <p:nvPr/>
        </p:nvSpPr>
        <p:spPr>
          <a:xfrm>
            <a:off x="1296113" y="5600700"/>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TextBox 16"/>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7" name="ZoneTexte 16"/>
          <p:cNvSpPr txBox="1"/>
          <p:nvPr/>
        </p:nvSpPr>
        <p:spPr>
          <a:xfrm>
            <a:off x="12810207" y="7124700"/>
            <a:ext cx="3801393" cy="984885"/>
          </a:xfrm>
          <a:prstGeom prst="rect">
            <a:avLst/>
          </a:prstGeom>
          <a:noFill/>
        </p:spPr>
        <p:txBody>
          <a:bodyPr wrap="square" rtlCol="0">
            <a:spAutoFit/>
          </a:bodyPr>
          <a:lstStyle/>
          <a:p>
            <a:r>
              <a:rPr lang="en-US" sz="2000" dirty="0" err="1">
                <a:latin typeface="Futura"/>
              </a:rPr>
              <a:t>Cheikh</a:t>
            </a:r>
            <a:r>
              <a:rPr lang="en-US" sz="2000" dirty="0">
                <a:latin typeface="Futura"/>
              </a:rPr>
              <a:t> Ahmed MBAYE</a:t>
            </a:r>
          </a:p>
          <a:p>
            <a:r>
              <a:rPr lang="en-US" sz="2000" dirty="0">
                <a:latin typeface="Futura"/>
              </a:rPr>
              <a:t>DIRECTEUR GENERAL</a:t>
            </a:r>
          </a:p>
          <a:p>
            <a:endParaRPr lang="fr-FR"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14858622" y="275230"/>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444957" y="1575773"/>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3933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+221 33 836 95 53</a:t>
            </a:r>
          </a:p>
          <a:p>
            <a:pPr algn="l">
              <a:lnSpc>
                <a:spcPts val="3499"/>
              </a:lnSpc>
            </a:pPr>
            <a:endParaRPr lang="en-US" sz="2000"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ZAC MBAO</a:t>
            </a:r>
          </a:p>
          <a:p>
            <a:pPr algn="l">
              <a:lnSpc>
                <a:spcPts val="3499"/>
              </a:lnSpc>
            </a:pPr>
            <a:endParaRPr lang="en-US" sz="2499" dirty="0">
              <a:solidFill>
                <a:srgbClr val="FFFFFF"/>
              </a:solidFill>
              <a:latin typeface="Futura"/>
            </a:endParaRPr>
          </a:p>
        </p:txBody>
      </p:sp>
      <p:sp>
        <p:nvSpPr>
          <p:cNvPr id="13" name="TextBox 13"/>
          <p:cNvSpPr txBox="1"/>
          <p:nvPr/>
        </p:nvSpPr>
        <p:spPr>
          <a:xfrm>
            <a:off x="1121095" y="275230"/>
            <a:ext cx="5250988" cy="1949460"/>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IMG (INTERNATIONAL MEDICAL GROUP)</a:t>
            </a:r>
          </a:p>
          <a:p>
            <a:pPr algn="l">
              <a:lnSpc>
                <a:spcPts val="4900"/>
              </a:lnSpc>
            </a:pPr>
            <a:endParaRPr lang="en-US" sz="3500">
              <a:solidFill>
                <a:srgbClr val="231F20"/>
              </a:solidFill>
              <a:latin typeface="Futura Ultra-Bold"/>
            </a:endParaRP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6" name="ZoneTexte 15"/>
          <p:cNvSpPr txBox="1"/>
          <p:nvPr/>
        </p:nvSpPr>
        <p:spPr>
          <a:xfrm>
            <a:off x="13334622" y="6819603"/>
            <a:ext cx="3048000" cy="984885"/>
          </a:xfrm>
          <a:prstGeom prst="rect">
            <a:avLst/>
          </a:prstGeom>
          <a:noFill/>
        </p:spPr>
        <p:txBody>
          <a:bodyPr wrap="square" rtlCol="0">
            <a:spAutoFit/>
          </a:bodyPr>
          <a:lstStyle/>
          <a:p>
            <a:pPr algn="ctr"/>
            <a:r>
              <a:rPr lang="en-US" sz="2000" dirty="0" err="1">
                <a:latin typeface="Futura"/>
              </a:rPr>
              <a:t>Bertin</a:t>
            </a:r>
            <a:r>
              <a:rPr lang="en-US" sz="2000" dirty="0">
                <a:latin typeface="Futura"/>
              </a:rPr>
              <a:t> JOHNSON</a:t>
            </a:r>
          </a:p>
          <a:p>
            <a:pPr algn="ctr"/>
            <a:r>
              <a:rPr lang="en-US" sz="2000" dirty="0">
                <a:latin typeface="Futura"/>
              </a:rPr>
              <a:t>DIRECTEUR GENERAL</a:t>
            </a:r>
          </a:p>
          <a:p>
            <a:endParaRPr lang="fr-FR" dirty="0"/>
          </a:p>
        </p:txBody>
      </p:sp>
      <p:sp>
        <p:nvSpPr>
          <p:cNvPr id="18" name="TextBox 14"/>
          <p:cNvSpPr txBox="1"/>
          <p:nvPr/>
        </p:nvSpPr>
        <p:spPr>
          <a:xfrm>
            <a:off x="1296113" y="5600700"/>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60724"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1910139" y="7158848"/>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553792" y="233178"/>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045098" y="1749072"/>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16849" y="8319239"/>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33 823 01 24/  33 821 67 64</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125, rue Carnot -BP. 11329</a:t>
            </a:r>
          </a:p>
          <a:p>
            <a:pPr algn="l">
              <a:lnSpc>
                <a:spcPts val="3499"/>
              </a:lnSpc>
            </a:pPr>
            <a:endParaRPr lang="en-US" sz="2499" dirty="0">
              <a:solidFill>
                <a:srgbClr val="FFFFFF"/>
              </a:solidFill>
              <a:latin typeface="Futura"/>
            </a:endParaRPr>
          </a:p>
        </p:txBody>
      </p:sp>
      <p:sp>
        <p:nvSpPr>
          <p:cNvPr id="13" name="TextBox 13"/>
          <p:cNvSpPr txBox="1"/>
          <p:nvPr/>
        </p:nvSpPr>
        <p:spPr>
          <a:xfrm>
            <a:off x="1295400" y="212675"/>
            <a:ext cx="5130912" cy="1321083"/>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MEDICAL PARTNER</a:t>
            </a:r>
          </a:p>
          <a:p>
            <a:pPr algn="l">
              <a:lnSpc>
                <a:spcPts val="4900"/>
              </a:lnSpc>
            </a:pPr>
            <a:endParaRPr lang="en-US" sz="3500">
              <a:solidFill>
                <a:srgbClr val="231F20"/>
              </a:solidFill>
              <a:latin typeface="Futura Ultra-Bold"/>
            </a:endParaRPr>
          </a:p>
        </p:txBody>
      </p:sp>
      <p:sp>
        <p:nvSpPr>
          <p:cNvPr id="14" name="TextBox 14"/>
          <p:cNvSpPr txBox="1"/>
          <p:nvPr/>
        </p:nvSpPr>
        <p:spPr>
          <a:xfrm>
            <a:off x="1437078" y="5472615"/>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5" name="TextBox 15"/>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7" name="ZoneTexte 16"/>
          <p:cNvSpPr txBox="1"/>
          <p:nvPr/>
        </p:nvSpPr>
        <p:spPr>
          <a:xfrm>
            <a:off x="12610692" y="7111550"/>
            <a:ext cx="3886200" cy="984885"/>
          </a:xfrm>
          <a:prstGeom prst="rect">
            <a:avLst/>
          </a:prstGeom>
          <a:noFill/>
        </p:spPr>
        <p:txBody>
          <a:bodyPr wrap="square" rtlCol="0">
            <a:spAutoFit/>
          </a:bodyPr>
          <a:lstStyle/>
          <a:p>
            <a:pPr algn="ctr"/>
            <a:r>
              <a:rPr lang="en-US" sz="2000" dirty="0">
                <a:latin typeface="Futura"/>
              </a:rPr>
              <a:t>Cécile HACHEM</a:t>
            </a:r>
          </a:p>
          <a:p>
            <a:pPr algn="ctr"/>
            <a:r>
              <a:rPr lang="en-US" sz="2000" dirty="0">
                <a:latin typeface="Futura"/>
              </a:rPr>
              <a:t>DIRECTRICE GENERALE</a:t>
            </a:r>
          </a:p>
          <a:p>
            <a:endParaRPr lang="fr-FR"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719105" y="-144661"/>
            <a:ext cx="16508171" cy="10431661"/>
          </a:xfrm>
          <a:custGeom>
            <a:avLst/>
            <a:gdLst/>
            <a:ahLst/>
            <a:cxnLst/>
            <a:rect l="l" t="t" r="r" b="b"/>
            <a:pathLst>
              <a:path w="16508171" h="10431661">
                <a:moveTo>
                  <a:pt x="0" y="0"/>
                </a:moveTo>
                <a:lnTo>
                  <a:pt x="16508171" y="0"/>
                </a:lnTo>
                <a:lnTo>
                  <a:pt x="16508171"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9353899" y="361946"/>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930860" y="-723811"/>
            <a:ext cx="2906831" cy="2906831"/>
            <a:chOff x="0" y="0"/>
            <a:chExt cx="3875775" cy="3875775"/>
          </a:xfrm>
        </p:grpSpPr>
        <p:sp>
          <p:nvSpPr>
            <p:cNvPr id="10" name="Freeform 10"/>
            <p:cNvSpPr/>
            <p:nvPr/>
          </p:nvSpPr>
          <p:spPr>
            <a:xfrm>
              <a:off x="0" y="0"/>
              <a:ext cx="3875786" cy="3875786"/>
            </a:xfrm>
            <a:custGeom>
              <a:avLst/>
              <a:gdLst/>
              <a:ahLst/>
              <a:cxnLst/>
              <a:rect l="l" t="t" r="r" b="b"/>
              <a:pathLst>
                <a:path w="3875786" h="3875786">
                  <a:moveTo>
                    <a:pt x="0" y="0"/>
                  </a:moveTo>
                  <a:lnTo>
                    <a:pt x="3875786" y="0"/>
                  </a:lnTo>
                  <a:lnTo>
                    <a:pt x="3875786" y="3875786"/>
                  </a:lnTo>
                  <a:lnTo>
                    <a:pt x="0" y="3875786"/>
                  </a:lnTo>
                  <a:lnTo>
                    <a:pt x="0" y="0"/>
                  </a:lnTo>
                  <a:close/>
                </a:path>
              </a:pathLst>
            </a:custGeom>
            <a:blipFill>
              <a:blip r:embed="rId9"/>
              <a:stretch>
                <a:fillRect/>
              </a:stretch>
            </a:blipFill>
          </p:spPr>
          <p:txBody>
            <a:bodyPr/>
            <a:lstStyle/>
            <a:p>
              <a:endParaRPr lang="en-US"/>
            </a:p>
          </p:txBody>
        </p:sp>
      </p:grpSp>
      <p:grpSp>
        <p:nvGrpSpPr>
          <p:cNvPr id="11" name="Group 11"/>
          <p:cNvGrpSpPr/>
          <p:nvPr/>
        </p:nvGrpSpPr>
        <p:grpSpPr>
          <a:xfrm>
            <a:off x="12012930" y="1934527"/>
            <a:ext cx="5246370" cy="5246370"/>
            <a:chOff x="0" y="0"/>
            <a:chExt cx="812800" cy="812800"/>
          </a:xfrm>
        </p:grpSpPr>
        <p:sp>
          <p:nvSpPr>
            <p:cNvPr id="12" name="Freeform 12"/>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10"/>
              <a:stretch>
                <a:fillRect t="-16689" b="-16689"/>
              </a:stretch>
            </a:blipFill>
          </p:spPr>
          <p:txBody>
            <a:bodyPr/>
            <a:lstStyle/>
            <a:p>
              <a:endParaRPr lang="en-US"/>
            </a:p>
          </p:txBody>
        </p:sp>
      </p:grpSp>
      <p:sp>
        <p:nvSpPr>
          <p:cNvPr id="13" name="TextBox 13"/>
          <p:cNvSpPr txBox="1"/>
          <p:nvPr/>
        </p:nvSpPr>
        <p:spPr>
          <a:xfrm>
            <a:off x="1121095" y="8255941"/>
            <a:ext cx="9201344" cy="897682"/>
          </a:xfrm>
          <a:prstGeom prst="rect">
            <a:avLst/>
          </a:prstGeom>
        </p:spPr>
        <p:txBody>
          <a:bodyPr lIns="0" tIns="0" rIns="0" bIns="0" rtlCol="0" anchor="t">
            <a:spAutoFit/>
          </a:bodyPr>
          <a:lstStyle/>
          <a:p>
            <a:pPr algn="l">
              <a:lnSpc>
                <a:spcPts val="3499"/>
              </a:lnSpc>
            </a:pPr>
            <a:r>
              <a:rPr lang="en-US" sz="2499" dirty="0">
                <a:solidFill>
                  <a:srgbClr val="FFFFFF"/>
                </a:solidFill>
                <a:latin typeface="Futura"/>
              </a:rPr>
              <a:t>TEL : (221) 33  855 33 20</a:t>
            </a:r>
          </a:p>
          <a:p>
            <a:pPr algn="l">
              <a:lnSpc>
                <a:spcPts val="3499"/>
              </a:lnSpc>
            </a:pPr>
            <a:endParaRPr lang="en-US" sz="2499" dirty="0">
              <a:solidFill>
                <a:srgbClr val="FFFFFF"/>
              </a:solidFill>
              <a:latin typeface="Futura"/>
            </a:endParaRPr>
          </a:p>
        </p:txBody>
      </p:sp>
      <p:sp>
        <p:nvSpPr>
          <p:cNvPr id="14" name="TextBox 14"/>
          <p:cNvSpPr txBox="1"/>
          <p:nvPr/>
        </p:nvSpPr>
        <p:spPr>
          <a:xfrm>
            <a:off x="845179" y="8617280"/>
            <a:ext cx="9277103" cy="897682"/>
          </a:xfrm>
          <a:prstGeom prst="rect">
            <a:avLst/>
          </a:prstGeom>
        </p:spPr>
        <p:txBody>
          <a:bodyPr lIns="0" tIns="0" rIns="0" bIns="0" rtlCol="0" anchor="t">
            <a:spAutoFit/>
          </a:bodyPr>
          <a:lstStyle/>
          <a:p>
            <a:pPr algn="l">
              <a:lnSpc>
                <a:spcPts val="3499"/>
              </a:lnSpc>
            </a:pPr>
            <a:r>
              <a:rPr lang="en-US" sz="2499" dirty="0">
                <a:solidFill>
                  <a:srgbClr val="FFFFFF"/>
                </a:solidFill>
                <a:latin typeface="Futura"/>
                <a:ea typeface="Futura"/>
              </a:rPr>
              <a:t>  </a:t>
            </a:r>
            <a:r>
              <a:rPr lang="en-US" sz="2499" dirty="0" err="1">
                <a:solidFill>
                  <a:srgbClr val="FFFFFF"/>
                </a:solidFill>
                <a:latin typeface="Futura"/>
                <a:ea typeface="Futura"/>
              </a:rPr>
              <a:t>Lotissement</a:t>
            </a:r>
            <a:r>
              <a:rPr lang="en-US" sz="2499" dirty="0">
                <a:solidFill>
                  <a:srgbClr val="FFFFFF"/>
                </a:solidFill>
                <a:latin typeface="Futura"/>
                <a:ea typeface="Futura"/>
              </a:rPr>
              <a:t> Léopold S. Senghor N° 73 – B.P. 15671</a:t>
            </a:r>
          </a:p>
          <a:p>
            <a:pPr algn="l">
              <a:lnSpc>
                <a:spcPts val="3499"/>
              </a:lnSpc>
            </a:pPr>
            <a:r>
              <a:rPr lang="en-US" sz="2499" dirty="0">
                <a:solidFill>
                  <a:srgbClr val="FFFFFF"/>
                </a:solidFill>
                <a:latin typeface="Futura"/>
              </a:rPr>
              <a:t> https://www.meditechsgroupe.com/</a:t>
            </a:r>
          </a:p>
        </p:txBody>
      </p:sp>
      <p:sp>
        <p:nvSpPr>
          <p:cNvPr id="15" name="TextBox 15"/>
          <p:cNvSpPr txBox="1"/>
          <p:nvPr/>
        </p:nvSpPr>
        <p:spPr>
          <a:xfrm>
            <a:off x="12056448" y="8322178"/>
            <a:ext cx="4162527" cy="565150"/>
          </a:xfrm>
          <a:prstGeom prst="rect">
            <a:avLst/>
          </a:prstGeom>
        </p:spPr>
        <p:txBody>
          <a:bodyPr lIns="0" tIns="0" rIns="0" bIns="0" rtlCol="0" anchor="t">
            <a:spAutoFit/>
          </a:bodyPr>
          <a:lstStyle/>
          <a:p>
            <a:pPr algn="ctr">
              <a:lnSpc>
                <a:spcPts val="3499"/>
              </a:lnSpc>
            </a:pPr>
            <a:r>
              <a:rPr lang="en-US" sz="2499">
                <a:solidFill>
                  <a:srgbClr val="FFFFFF"/>
                </a:solidFill>
                <a:latin typeface="Futura"/>
              </a:rPr>
              <a:t>ANDRÉ NDIAYE </a:t>
            </a:r>
          </a:p>
        </p:txBody>
      </p:sp>
      <p:sp>
        <p:nvSpPr>
          <p:cNvPr id="16" name="TextBox 16"/>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7" name="TextBox 17"/>
          <p:cNvSpPr txBox="1"/>
          <p:nvPr/>
        </p:nvSpPr>
        <p:spPr>
          <a:xfrm>
            <a:off x="1437078" y="5472615"/>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8" name="TextBox 18"/>
          <p:cNvSpPr txBox="1"/>
          <p:nvPr/>
        </p:nvSpPr>
        <p:spPr>
          <a:xfrm>
            <a:off x="12436154" y="7288941"/>
            <a:ext cx="4171001" cy="841577"/>
          </a:xfrm>
          <a:prstGeom prst="rect">
            <a:avLst/>
          </a:prstGeom>
        </p:spPr>
        <p:txBody>
          <a:bodyPr lIns="0" tIns="0" rIns="0" bIns="0" rtlCol="0" anchor="t">
            <a:spAutoFit/>
          </a:bodyPr>
          <a:lstStyle/>
          <a:p>
            <a:pPr algn="ctr">
              <a:lnSpc>
                <a:spcPts val="3500"/>
              </a:lnSpc>
            </a:pPr>
            <a:r>
              <a:rPr lang="en-US" sz="2000" dirty="0">
                <a:solidFill>
                  <a:srgbClr val="000000"/>
                </a:solidFill>
                <a:latin typeface="Futura" panose="020B0604020202020204" charset="0"/>
              </a:rPr>
              <a:t>André NDIAYE</a:t>
            </a:r>
          </a:p>
          <a:p>
            <a:pPr algn="ctr">
              <a:lnSpc>
                <a:spcPts val="3500"/>
              </a:lnSpc>
            </a:pPr>
            <a:r>
              <a:rPr lang="en-US" sz="2000" dirty="0">
                <a:solidFill>
                  <a:srgbClr val="000000"/>
                </a:solidFill>
                <a:latin typeface="Futura" panose="020B0604020202020204" charset="0"/>
              </a:rPr>
              <a:t>DIRECTEUR GENERAL</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679633" y="267761"/>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096341" y="1568304"/>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33 827 44 88</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1795363"/>
          </a:xfrm>
          <a:prstGeom prst="rect">
            <a:avLst/>
          </a:prstGeom>
        </p:spPr>
        <p:txBody>
          <a:bodyPr lIns="0" tIns="0" rIns="0" bIns="0" rtlCol="0" anchor="t">
            <a:spAutoFit/>
          </a:bodyPr>
          <a:lstStyle/>
          <a:p>
            <a:pPr algn="l">
              <a:lnSpc>
                <a:spcPts val="3499"/>
              </a:lnSpc>
            </a:pPr>
            <a:r>
              <a:rPr lang="en-US" sz="2000" dirty="0">
                <a:solidFill>
                  <a:srgbClr val="FFFFFF"/>
                </a:solidFill>
                <a:latin typeface="Futura"/>
                <a:ea typeface="Futura"/>
              </a:rPr>
              <a:t>SIPRES 2 – Lot N°3, </a:t>
            </a:r>
            <a:r>
              <a:rPr lang="en-US" sz="2000" dirty="0" err="1">
                <a:solidFill>
                  <a:srgbClr val="FFFFFF"/>
                </a:solidFill>
                <a:latin typeface="Futura"/>
                <a:ea typeface="Futura"/>
              </a:rPr>
              <a:t>Liberté</a:t>
            </a:r>
            <a:r>
              <a:rPr lang="en-US" sz="2000" dirty="0">
                <a:solidFill>
                  <a:srgbClr val="FFFFFF"/>
                </a:solidFill>
                <a:latin typeface="Futura"/>
                <a:ea typeface="Futura"/>
              </a:rPr>
              <a:t> 6 </a:t>
            </a:r>
            <a:r>
              <a:rPr lang="en-US" sz="2000" dirty="0" err="1">
                <a:solidFill>
                  <a:srgbClr val="FFFFFF"/>
                </a:solidFill>
                <a:latin typeface="Futura"/>
                <a:ea typeface="Futura"/>
              </a:rPr>
              <a:t>en</a:t>
            </a:r>
            <a:r>
              <a:rPr lang="en-US" sz="2000" dirty="0">
                <a:solidFill>
                  <a:srgbClr val="FFFFFF"/>
                </a:solidFill>
                <a:latin typeface="Futura"/>
                <a:ea typeface="Futura"/>
              </a:rPr>
              <a:t> face </a:t>
            </a:r>
            <a:r>
              <a:rPr lang="en-US" sz="2000" dirty="0" err="1">
                <a:solidFill>
                  <a:srgbClr val="FFFFFF"/>
                </a:solidFill>
                <a:latin typeface="Futura"/>
                <a:ea typeface="Futura"/>
              </a:rPr>
              <a:t>Mosquée</a:t>
            </a:r>
            <a:r>
              <a:rPr lang="en-US" sz="2000" dirty="0">
                <a:solidFill>
                  <a:srgbClr val="FFFFFF"/>
                </a:solidFill>
                <a:latin typeface="Futura"/>
                <a:ea typeface="Futura"/>
              </a:rPr>
              <a:t> </a:t>
            </a:r>
            <a:r>
              <a:rPr lang="en-US" sz="2000" dirty="0" err="1">
                <a:solidFill>
                  <a:srgbClr val="FFFFFF"/>
                </a:solidFill>
                <a:latin typeface="Futura"/>
                <a:ea typeface="Futura"/>
              </a:rPr>
              <a:t>Abass</a:t>
            </a:r>
            <a:r>
              <a:rPr lang="en-US" sz="2000" dirty="0">
                <a:solidFill>
                  <a:srgbClr val="FFFFFF"/>
                </a:solidFill>
                <a:latin typeface="Futura"/>
                <a:ea typeface="Futura"/>
              </a:rPr>
              <a:t> SALL</a:t>
            </a:r>
          </a:p>
          <a:p>
            <a:pPr algn="l">
              <a:lnSpc>
                <a:spcPts val="3499"/>
              </a:lnSpc>
            </a:pPr>
            <a:r>
              <a:rPr lang="en-US" sz="2000" dirty="0">
                <a:solidFill>
                  <a:srgbClr val="FFFFFF"/>
                </a:solidFill>
                <a:latin typeface="Futura"/>
              </a:rPr>
              <a:t>BP. 50 856 Dakar</a:t>
            </a:r>
          </a:p>
          <a:p>
            <a:pPr algn="l">
              <a:lnSpc>
                <a:spcPts val="3499"/>
              </a:lnSpc>
            </a:pPr>
            <a:endParaRPr lang="en-US" sz="2499"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3" name="TextBox 13"/>
          <p:cNvSpPr txBox="1"/>
          <p:nvPr/>
        </p:nvSpPr>
        <p:spPr>
          <a:xfrm>
            <a:off x="1723421" y="267761"/>
            <a:ext cx="7102871" cy="1435099"/>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MMH</a:t>
            </a:r>
          </a:p>
          <a:p>
            <a:pPr algn="l">
              <a:lnSpc>
                <a:spcPts val="4900"/>
              </a:lnSpc>
            </a:pPr>
            <a:endParaRPr lang="en-US" sz="3500">
              <a:solidFill>
                <a:srgbClr val="231F20"/>
              </a:solidFill>
              <a:latin typeface="Futura Ultra-Bold"/>
            </a:endParaRP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TextBox 15"/>
          <p:cNvSpPr txBox="1"/>
          <p:nvPr/>
        </p:nvSpPr>
        <p:spPr>
          <a:xfrm>
            <a:off x="1437078" y="5472615"/>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ZoneTexte 15"/>
          <p:cNvSpPr txBox="1"/>
          <p:nvPr/>
        </p:nvSpPr>
        <p:spPr>
          <a:xfrm>
            <a:off x="12653975" y="6814674"/>
            <a:ext cx="3883045" cy="918200"/>
          </a:xfrm>
          <a:prstGeom prst="rect">
            <a:avLst/>
          </a:prstGeom>
          <a:noFill/>
        </p:spPr>
        <p:txBody>
          <a:bodyPr wrap="square" rtlCol="0">
            <a:spAutoFit/>
          </a:bodyPr>
          <a:lstStyle/>
          <a:p>
            <a:pPr algn="ctr">
              <a:lnSpc>
                <a:spcPts val="3499"/>
              </a:lnSpc>
            </a:pPr>
            <a:r>
              <a:rPr lang="en-US" dirty="0" err="1">
                <a:latin typeface="Futura"/>
              </a:rPr>
              <a:t>Abdoulaye</a:t>
            </a:r>
            <a:r>
              <a:rPr lang="en-US" dirty="0">
                <a:latin typeface="Futura"/>
              </a:rPr>
              <a:t> SY</a:t>
            </a:r>
          </a:p>
          <a:p>
            <a:pPr algn="ctr">
              <a:lnSpc>
                <a:spcPts val="3499"/>
              </a:lnSpc>
            </a:pPr>
            <a:r>
              <a:rPr lang="en-US" dirty="0">
                <a:latin typeface="Futura"/>
              </a:rPr>
              <a:t>DIRECTEUR GENERAL</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565851" y="536178"/>
            <a:ext cx="2429656" cy="1468810"/>
            <a:chOff x="0" y="0"/>
            <a:chExt cx="3239541" cy="1958413"/>
          </a:xfrm>
        </p:grpSpPr>
        <p:sp>
          <p:nvSpPr>
            <p:cNvPr id="6" name="Freeform 6"/>
            <p:cNvSpPr/>
            <p:nvPr/>
          </p:nvSpPr>
          <p:spPr>
            <a:xfrm>
              <a:off x="0" y="0"/>
              <a:ext cx="3239516" cy="1958467"/>
            </a:xfrm>
            <a:custGeom>
              <a:avLst/>
              <a:gdLst/>
              <a:ahLst/>
              <a:cxnLst/>
              <a:rect l="l" t="t" r="r" b="b"/>
              <a:pathLst>
                <a:path w="3239516" h="1958467">
                  <a:moveTo>
                    <a:pt x="0" y="0"/>
                  </a:moveTo>
                  <a:lnTo>
                    <a:pt x="3239516" y="0"/>
                  </a:lnTo>
                  <a:lnTo>
                    <a:pt x="3239516" y="1958467"/>
                  </a:lnTo>
                  <a:lnTo>
                    <a:pt x="0" y="1958467"/>
                  </a:lnTo>
                  <a:lnTo>
                    <a:pt x="0" y="0"/>
                  </a:lnTo>
                  <a:close/>
                </a:path>
              </a:pathLst>
            </a:custGeom>
            <a:blipFill>
              <a:blip r:embed="rId8"/>
              <a:stretch>
                <a:fillRect l="-62" r="-63" b="2"/>
              </a:stretch>
            </a:blipFill>
          </p:spPr>
          <p:txBody>
            <a:bodyPr/>
            <a:lstStyle/>
            <a:p>
              <a:endParaRPr lang="en-US"/>
            </a:p>
          </p:txBody>
        </p:sp>
      </p:grpSp>
      <p:grpSp>
        <p:nvGrpSpPr>
          <p:cNvPr id="7" name="Group 7"/>
          <p:cNvGrpSpPr/>
          <p:nvPr/>
        </p:nvGrpSpPr>
        <p:grpSpPr>
          <a:xfrm>
            <a:off x="14636115" y="151780"/>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9"/>
              <a:stretch>
                <a:fillRect t="-24448" r="1" b="-24451"/>
              </a:stretch>
            </a:blipFill>
          </p:spPr>
          <p:txBody>
            <a:bodyPr/>
            <a:lstStyle/>
            <a:p>
              <a:endParaRPr lang="en-US"/>
            </a:p>
          </p:txBody>
        </p:sp>
      </p:grpSp>
      <p:grpSp>
        <p:nvGrpSpPr>
          <p:cNvPr id="9" name="Group 9"/>
          <p:cNvGrpSpPr/>
          <p:nvPr/>
        </p:nvGrpSpPr>
        <p:grpSpPr>
          <a:xfrm>
            <a:off x="12127421" y="1748764"/>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10"/>
              <a:stretch>
                <a:fillRect t="-20329" b="-20329"/>
              </a:stretch>
            </a:blipFill>
          </p:spPr>
          <p:txBody>
            <a:bodyPr/>
            <a:lstStyle/>
            <a:p>
              <a:endParaRPr lang="en-US"/>
            </a:p>
          </p:txBody>
        </p:sp>
      </p:grpSp>
      <p:sp>
        <p:nvSpPr>
          <p:cNvPr id="11" name="TextBox 11"/>
          <p:cNvSpPr txBox="1"/>
          <p:nvPr/>
        </p:nvSpPr>
        <p:spPr>
          <a:xfrm>
            <a:off x="1121095" y="8204715"/>
            <a:ext cx="9977284" cy="469875"/>
          </a:xfrm>
          <a:prstGeom prst="rect">
            <a:avLst/>
          </a:prstGeom>
        </p:spPr>
        <p:txBody>
          <a:bodyPr lIns="0" tIns="0" rIns="0" bIns="0" rtlCol="0" anchor="t">
            <a:spAutoFit/>
          </a:bodyPr>
          <a:lstStyle/>
          <a:p>
            <a:pPr algn="l">
              <a:lnSpc>
                <a:spcPts val="3499"/>
              </a:lnSpc>
            </a:pPr>
            <a:r>
              <a:rPr lang="en-US" sz="2499">
                <a:solidFill>
                  <a:srgbClr val="FFFFFF"/>
                </a:solidFill>
                <a:latin typeface="Futura"/>
              </a:rPr>
              <a:t>TEL : +221 33 824 37 37 / 77 637 50 72 /  76 744 09 09</a:t>
            </a:r>
          </a:p>
        </p:txBody>
      </p:sp>
      <p:sp>
        <p:nvSpPr>
          <p:cNvPr id="12" name="TextBox 12"/>
          <p:cNvSpPr txBox="1"/>
          <p:nvPr/>
        </p:nvSpPr>
        <p:spPr>
          <a:xfrm>
            <a:off x="1063945" y="8810494"/>
            <a:ext cx="9277103" cy="1003300"/>
          </a:xfrm>
          <a:prstGeom prst="rect">
            <a:avLst/>
          </a:prstGeom>
        </p:spPr>
        <p:txBody>
          <a:bodyPr lIns="0" tIns="0" rIns="0" bIns="0" rtlCol="0" anchor="t">
            <a:spAutoFit/>
          </a:bodyPr>
          <a:lstStyle/>
          <a:p>
            <a:pPr algn="l">
              <a:lnSpc>
                <a:spcPts val="3499"/>
              </a:lnSpc>
            </a:pPr>
            <a:r>
              <a:rPr lang="en-US" sz="2499">
                <a:solidFill>
                  <a:srgbClr val="FFFFFF"/>
                </a:solidFill>
                <a:latin typeface="Futura"/>
              </a:rPr>
              <a:t> Point E rue 16 angle 37 villa No 4325, Dakar 15373</a:t>
            </a:r>
          </a:p>
          <a:p>
            <a:pPr algn="l">
              <a:lnSpc>
                <a:spcPts val="3499"/>
              </a:lnSpc>
            </a:pPr>
            <a:endParaRPr lang="en-US" sz="2499">
              <a:solidFill>
                <a:srgbClr val="FFFFFF"/>
              </a:solidFill>
              <a:latin typeface="Futura"/>
            </a:endParaRPr>
          </a:p>
        </p:txBody>
      </p:sp>
      <p:sp>
        <p:nvSpPr>
          <p:cNvPr id="13" name="TextBox 13"/>
          <p:cNvSpPr txBox="1"/>
          <p:nvPr/>
        </p:nvSpPr>
        <p:spPr>
          <a:xfrm>
            <a:off x="1437078" y="5472615"/>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4" name="TextBox 14"/>
          <p:cNvSpPr txBox="1"/>
          <p:nvPr/>
        </p:nvSpPr>
        <p:spPr>
          <a:xfrm>
            <a:off x="1437078" y="2751463"/>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ZoneTexte 14"/>
          <p:cNvSpPr txBox="1"/>
          <p:nvPr/>
        </p:nvSpPr>
        <p:spPr>
          <a:xfrm>
            <a:off x="12434258" y="7002754"/>
            <a:ext cx="4343400" cy="707886"/>
          </a:xfrm>
          <a:prstGeom prst="rect">
            <a:avLst/>
          </a:prstGeom>
          <a:noFill/>
        </p:spPr>
        <p:txBody>
          <a:bodyPr wrap="square" rtlCol="0">
            <a:spAutoFit/>
          </a:bodyPr>
          <a:lstStyle/>
          <a:p>
            <a:pPr algn="ctr"/>
            <a:r>
              <a:rPr lang="fr-FR" sz="2000" dirty="0" err="1">
                <a:latin typeface="Futura" panose="020B0604020202020204" charset="0"/>
              </a:rPr>
              <a:t>Oumou</a:t>
            </a:r>
            <a:r>
              <a:rPr lang="fr-FR" sz="2000" dirty="0">
                <a:latin typeface="Futura" panose="020B0604020202020204" charset="0"/>
              </a:rPr>
              <a:t> FAYE</a:t>
            </a:r>
          </a:p>
          <a:p>
            <a:pPr algn="ctr"/>
            <a:r>
              <a:rPr lang="fr-FR" sz="2000" dirty="0">
                <a:latin typeface="Futura" panose="020B0604020202020204" charset="0"/>
              </a:rPr>
              <a:t>DIRECTRICE GENERALE</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5228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56448" y="7346091"/>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636115" y="298725"/>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066608" y="1676903"/>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9768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33 835 46 60</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1346522"/>
          </a:xfrm>
          <a:prstGeom prst="rect">
            <a:avLst/>
          </a:prstGeom>
        </p:spPr>
        <p:txBody>
          <a:bodyPr lIns="0" tIns="0" rIns="0" bIns="0" rtlCol="0" anchor="t">
            <a:spAutoFit/>
          </a:bodyPr>
          <a:lstStyle/>
          <a:p>
            <a:pPr algn="l">
              <a:lnSpc>
                <a:spcPts val="3499"/>
              </a:lnSpc>
            </a:pPr>
            <a:r>
              <a:rPr lang="en-US" sz="2000" dirty="0" err="1">
                <a:solidFill>
                  <a:srgbClr val="FFFFFF"/>
                </a:solidFill>
                <a:latin typeface="Futura"/>
              </a:rPr>
              <a:t>Cité</a:t>
            </a:r>
            <a:r>
              <a:rPr lang="en-US" sz="2000" dirty="0">
                <a:solidFill>
                  <a:srgbClr val="FFFFFF"/>
                </a:solidFill>
                <a:latin typeface="Futura"/>
              </a:rPr>
              <a:t> ISRA </a:t>
            </a:r>
            <a:r>
              <a:rPr lang="en-US" sz="2000" dirty="0" err="1">
                <a:solidFill>
                  <a:srgbClr val="FFFFFF"/>
                </a:solidFill>
                <a:latin typeface="Futura"/>
              </a:rPr>
              <a:t>Imm</a:t>
            </a:r>
            <a:r>
              <a:rPr lang="en-US" sz="2000" dirty="0">
                <a:solidFill>
                  <a:srgbClr val="FFFFFF"/>
                </a:solidFill>
                <a:latin typeface="Futura"/>
              </a:rPr>
              <a:t> THIOUTH, 4e </a:t>
            </a:r>
            <a:r>
              <a:rPr lang="en-US" sz="2000" dirty="0" err="1">
                <a:solidFill>
                  <a:srgbClr val="FFFFFF"/>
                </a:solidFill>
                <a:latin typeface="Futura"/>
              </a:rPr>
              <a:t>étage</a:t>
            </a:r>
            <a:endParaRPr lang="en-US" sz="2000" dirty="0">
              <a:solidFill>
                <a:srgbClr val="FFFFFF"/>
              </a:solidFill>
              <a:latin typeface="Futura"/>
            </a:endParaRPr>
          </a:p>
          <a:p>
            <a:pPr algn="l">
              <a:lnSpc>
                <a:spcPts val="3499"/>
              </a:lnSpc>
            </a:pPr>
            <a:endParaRPr lang="en-US" sz="2499"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3" name="TextBox 13"/>
          <p:cNvSpPr txBox="1"/>
          <p:nvPr/>
        </p:nvSpPr>
        <p:spPr>
          <a:xfrm>
            <a:off x="1723421" y="494349"/>
            <a:ext cx="7102871" cy="1435099"/>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MN DISTRIBUTION</a:t>
            </a:r>
          </a:p>
          <a:p>
            <a:pPr algn="l">
              <a:lnSpc>
                <a:spcPts val="4900"/>
              </a:lnSpc>
            </a:pPr>
            <a:endParaRPr lang="en-US" sz="3500">
              <a:solidFill>
                <a:srgbClr val="231F20"/>
              </a:solidFill>
              <a:latin typeface="Futura Ultra-Bold"/>
            </a:endParaRP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TextBox 15"/>
          <p:cNvSpPr txBox="1"/>
          <p:nvPr/>
        </p:nvSpPr>
        <p:spPr>
          <a:xfrm>
            <a:off x="1437078" y="5472615"/>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ZoneTexte 15"/>
          <p:cNvSpPr txBox="1"/>
          <p:nvPr/>
        </p:nvSpPr>
        <p:spPr>
          <a:xfrm>
            <a:off x="12571101" y="7064657"/>
            <a:ext cx="3581400" cy="984885"/>
          </a:xfrm>
          <a:prstGeom prst="rect">
            <a:avLst/>
          </a:prstGeom>
          <a:noFill/>
        </p:spPr>
        <p:txBody>
          <a:bodyPr wrap="square" rtlCol="0">
            <a:spAutoFit/>
          </a:bodyPr>
          <a:lstStyle/>
          <a:p>
            <a:pPr algn="ctr"/>
            <a:r>
              <a:rPr lang="en-US" sz="2000" dirty="0" err="1">
                <a:latin typeface="Futura"/>
              </a:rPr>
              <a:t>Mme</a:t>
            </a:r>
            <a:r>
              <a:rPr lang="en-US" sz="2000" dirty="0">
                <a:latin typeface="Futura"/>
              </a:rPr>
              <a:t> </a:t>
            </a:r>
            <a:r>
              <a:rPr lang="en-US" sz="2000" dirty="0" err="1">
                <a:latin typeface="Futura"/>
              </a:rPr>
              <a:t>Cissé</a:t>
            </a:r>
            <a:endParaRPr lang="en-US" sz="2000" dirty="0">
              <a:latin typeface="Futura"/>
            </a:endParaRPr>
          </a:p>
          <a:p>
            <a:pPr algn="ctr"/>
            <a:r>
              <a:rPr lang="en-US" sz="2000" dirty="0">
                <a:latin typeface="Futura"/>
              </a:rPr>
              <a:t>DG </a:t>
            </a:r>
          </a:p>
          <a:p>
            <a:endParaRPr lang="fr-FR"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640866" y="-270529"/>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521655" y="-271880"/>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1941225" y="1210692"/>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VDN EXTENSION LOT 10r</a:t>
            </a:r>
          </a:p>
          <a:p>
            <a:pPr algn="l">
              <a:lnSpc>
                <a:spcPts val="3499"/>
              </a:lnSpc>
            </a:pPr>
            <a:endParaRPr lang="en-US" sz="2499" dirty="0">
              <a:solidFill>
                <a:srgbClr val="FFFFFF"/>
              </a:solidFill>
              <a:latin typeface="Futura"/>
            </a:endParaRPr>
          </a:p>
        </p:txBody>
      </p:sp>
      <p:sp>
        <p:nvSpPr>
          <p:cNvPr id="13" name="TextBox 13"/>
          <p:cNvSpPr txBox="1"/>
          <p:nvPr/>
        </p:nvSpPr>
        <p:spPr>
          <a:xfrm>
            <a:off x="1221842" y="64143"/>
            <a:ext cx="7102871" cy="1435099"/>
          </a:xfrm>
          <a:prstGeom prst="rect">
            <a:avLst/>
          </a:prstGeom>
        </p:spPr>
        <p:txBody>
          <a:bodyPr lIns="0" tIns="0" rIns="0" bIns="0" rtlCol="0" anchor="t">
            <a:spAutoFit/>
          </a:bodyPr>
          <a:lstStyle/>
          <a:p>
            <a:pPr algn="l">
              <a:lnSpc>
                <a:spcPts val="4900"/>
              </a:lnSpc>
            </a:pPr>
            <a:r>
              <a:rPr lang="en-US" sz="3500" dirty="0">
                <a:solidFill>
                  <a:srgbClr val="231F20"/>
                </a:solidFill>
                <a:latin typeface="Futura Ultra-Bold"/>
              </a:rPr>
              <a:t>NOVAMED GROUP SARL</a:t>
            </a:r>
          </a:p>
          <a:p>
            <a:pPr algn="l">
              <a:lnSpc>
                <a:spcPts val="4900"/>
              </a:lnSpc>
            </a:pPr>
            <a:endParaRPr lang="en-US" sz="3500" dirty="0">
              <a:solidFill>
                <a:srgbClr val="231F20"/>
              </a:solidFill>
              <a:latin typeface="Futura Ultra-Bold"/>
            </a:endParaRP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ZoneTexte 15"/>
          <p:cNvSpPr txBox="1"/>
          <p:nvPr/>
        </p:nvSpPr>
        <p:spPr>
          <a:xfrm>
            <a:off x="12350652" y="6582484"/>
            <a:ext cx="4427516" cy="923330"/>
          </a:xfrm>
          <a:prstGeom prst="rect">
            <a:avLst/>
          </a:prstGeom>
          <a:noFill/>
        </p:spPr>
        <p:txBody>
          <a:bodyPr wrap="square" rtlCol="0">
            <a:spAutoFit/>
          </a:bodyPr>
          <a:lstStyle/>
          <a:p>
            <a:pPr algn="ctr"/>
            <a:r>
              <a:rPr lang="en-US" dirty="0" err="1">
                <a:latin typeface="Futura"/>
              </a:rPr>
              <a:t>Ibrahima</a:t>
            </a:r>
            <a:r>
              <a:rPr lang="en-US" dirty="0">
                <a:latin typeface="Futura"/>
              </a:rPr>
              <a:t> DIAWARA</a:t>
            </a:r>
          </a:p>
          <a:p>
            <a:pPr algn="ctr"/>
            <a:r>
              <a:rPr lang="en-US" dirty="0">
                <a:latin typeface="Futura"/>
              </a:rPr>
              <a:t>DIRECTEUR GENERAL</a:t>
            </a:r>
          </a:p>
          <a:p>
            <a:endParaRPr lang="fr-FR"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1961198" y="724639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660151" y="308491"/>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151457" y="1626814"/>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9768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77 649 93 95 </a:t>
            </a:r>
          </a:p>
          <a:p>
            <a:pPr algn="l">
              <a:lnSpc>
                <a:spcPts val="3499"/>
              </a:lnSpc>
            </a:pPr>
            <a:endParaRPr lang="en-US" sz="2000" dirty="0">
              <a:solidFill>
                <a:srgbClr val="FFFFFF"/>
              </a:solidFill>
              <a:latin typeface="Futura"/>
            </a:endParaRPr>
          </a:p>
        </p:txBody>
      </p:sp>
      <p:sp>
        <p:nvSpPr>
          <p:cNvPr id="12" name="TextBox 12"/>
          <p:cNvSpPr txBox="1"/>
          <p:nvPr/>
        </p:nvSpPr>
        <p:spPr>
          <a:xfrm>
            <a:off x="1121095" y="8659166"/>
            <a:ext cx="9277103" cy="134652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9731, Sacré </a:t>
            </a:r>
            <a:r>
              <a:rPr lang="en-US" sz="2000" dirty="0" err="1">
                <a:solidFill>
                  <a:srgbClr val="FFFFFF"/>
                </a:solidFill>
                <a:latin typeface="Futura"/>
              </a:rPr>
              <a:t>Cœur</a:t>
            </a:r>
            <a:r>
              <a:rPr lang="en-US" sz="2000" dirty="0">
                <a:solidFill>
                  <a:srgbClr val="FFFFFF"/>
                </a:solidFill>
                <a:latin typeface="Futura"/>
              </a:rPr>
              <a:t> 3</a:t>
            </a:r>
          </a:p>
          <a:p>
            <a:pPr algn="l">
              <a:lnSpc>
                <a:spcPts val="3499"/>
              </a:lnSpc>
            </a:pPr>
            <a:endParaRPr lang="en-US" sz="2499"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3" name="TextBox 13"/>
          <p:cNvSpPr txBox="1"/>
          <p:nvPr/>
        </p:nvSpPr>
        <p:spPr>
          <a:xfrm>
            <a:off x="1600200" y="492594"/>
            <a:ext cx="7102871" cy="1435099"/>
          </a:xfrm>
          <a:prstGeom prst="rect">
            <a:avLst/>
          </a:prstGeom>
        </p:spPr>
        <p:txBody>
          <a:bodyPr lIns="0" tIns="0" rIns="0" bIns="0" rtlCol="0" anchor="t">
            <a:spAutoFit/>
          </a:bodyPr>
          <a:lstStyle/>
          <a:p>
            <a:pPr algn="l">
              <a:lnSpc>
                <a:spcPts val="4900"/>
              </a:lnSpc>
            </a:pPr>
            <a:r>
              <a:rPr lang="en-US" sz="3500" dirty="0">
                <a:solidFill>
                  <a:srgbClr val="231F20"/>
                </a:solidFill>
                <a:latin typeface="Futura Ultra-Bold"/>
              </a:rPr>
              <a:t>OFFICE MEDICAL</a:t>
            </a:r>
          </a:p>
          <a:p>
            <a:pPr algn="l">
              <a:lnSpc>
                <a:spcPts val="4900"/>
              </a:lnSpc>
            </a:pPr>
            <a:endParaRPr lang="en-US" sz="3500" dirty="0">
              <a:solidFill>
                <a:srgbClr val="231F20"/>
              </a:solidFill>
              <a:latin typeface="Futura Ultra-Bold"/>
            </a:endParaRP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7" name="ZoneTexte 16"/>
          <p:cNvSpPr txBox="1"/>
          <p:nvPr/>
        </p:nvSpPr>
        <p:spPr>
          <a:xfrm>
            <a:off x="12727225" y="6925205"/>
            <a:ext cx="3886200" cy="984885"/>
          </a:xfrm>
          <a:prstGeom prst="rect">
            <a:avLst/>
          </a:prstGeom>
          <a:noFill/>
        </p:spPr>
        <p:txBody>
          <a:bodyPr wrap="square" rtlCol="0">
            <a:spAutoFit/>
          </a:bodyPr>
          <a:lstStyle/>
          <a:p>
            <a:pPr algn="ctr"/>
            <a:r>
              <a:rPr lang="en-US" sz="2000" dirty="0">
                <a:latin typeface="Futura"/>
              </a:rPr>
              <a:t>Omar BEYE</a:t>
            </a:r>
          </a:p>
          <a:p>
            <a:pPr algn="ctr"/>
            <a:r>
              <a:rPr lang="en-US" sz="2000" dirty="0">
                <a:latin typeface="Futura"/>
              </a:rPr>
              <a:t>DG</a:t>
            </a:r>
          </a:p>
          <a:p>
            <a:endParaRPr lang="fr-FR"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1961198" y="724639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862918" y="66488"/>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354193" y="1513974"/>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33 855 44 00/ 7 7556 47 96</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ZAC MBAO ROUTE DU CENTRE DE L EMEUTEUR RUFISQUE</a:t>
            </a:r>
          </a:p>
          <a:p>
            <a:pPr algn="l">
              <a:lnSpc>
                <a:spcPts val="3499"/>
              </a:lnSpc>
            </a:pPr>
            <a:endParaRPr lang="en-US" sz="2499" dirty="0">
              <a:solidFill>
                <a:srgbClr val="FFFFFF"/>
              </a:solidFill>
              <a:latin typeface="Futura"/>
            </a:endParaRPr>
          </a:p>
        </p:txBody>
      </p:sp>
      <p:sp>
        <p:nvSpPr>
          <p:cNvPr id="13" name="TextBox 13"/>
          <p:cNvSpPr txBox="1"/>
          <p:nvPr/>
        </p:nvSpPr>
        <p:spPr>
          <a:xfrm>
            <a:off x="2041129" y="239713"/>
            <a:ext cx="7102871" cy="1435099"/>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PARAMED SERVICES</a:t>
            </a:r>
          </a:p>
          <a:p>
            <a:pPr algn="l">
              <a:lnSpc>
                <a:spcPts val="4900"/>
              </a:lnSpc>
            </a:pPr>
            <a:endParaRPr lang="en-US" sz="3500">
              <a:solidFill>
                <a:srgbClr val="231F20"/>
              </a:solidFill>
              <a:latin typeface="Futura Ultra-Bold"/>
            </a:endParaRPr>
          </a:p>
        </p:txBody>
      </p:sp>
      <p:sp>
        <p:nvSpPr>
          <p:cNvPr id="14" name="TextBox 14"/>
          <p:cNvSpPr txBox="1"/>
          <p:nvPr/>
        </p:nvSpPr>
        <p:spPr>
          <a:xfrm>
            <a:off x="11961198" y="8266501"/>
            <a:ext cx="4432699" cy="9577070"/>
          </a:xfrm>
          <a:prstGeom prst="rect">
            <a:avLst/>
          </a:prstGeom>
        </p:spPr>
        <p:txBody>
          <a:bodyPr lIns="0" tIns="0" rIns="0" bIns="0" rtlCol="0" anchor="t">
            <a:spAutoFit/>
          </a:bodyPr>
          <a:lstStyle/>
          <a:p>
            <a:pPr algn="ctr">
              <a:lnSpc>
                <a:spcPts val="4131"/>
              </a:lnSpc>
            </a:pPr>
            <a:r>
              <a:rPr lang="en-US" sz="2949">
                <a:solidFill>
                  <a:srgbClr val="FFFFFF"/>
                </a:solidFill>
                <a:latin typeface="Futura"/>
              </a:rPr>
              <a:t>Ibrahima NDIAYE   </a:t>
            </a:r>
          </a:p>
          <a:p>
            <a:pPr algn="ctr">
              <a:lnSpc>
                <a:spcPts val="3570"/>
              </a:lnSpc>
            </a:pPr>
            <a:r>
              <a:rPr lang="en-US" sz="2550">
                <a:solidFill>
                  <a:srgbClr val="FFFFFF"/>
                </a:solidFill>
                <a:latin typeface="Futura"/>
              </a:rPr>
              <a:t>+221 77 686 63 44</a:t>
            </a:r>
          </a:p>
          <a:p>
            <a:pPr algn="ctr">
              <a:lnSpc>
                <a:spcPts val="3570"/>
              </a:lnSpc>
            </a:pPr>
            <a:r>
              <a:rPr lang="en-US" sz="2550">
                <a:solidFill>
                  <a:srgbClr val="FFFFFF"/>
                </a:solidFill>
                <a:latin typeface="Futura"/>
              </a:rPr>
              <a:t>paramedicaleservices@gmail.com</a:t>
            </a: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3570"/>
              </a:lnSpc>
            </a:pPr>
            <a:endParaRPr lang="en-US" sz="2550">
              <a:solidFill>
                <a:srgbClr val="FFFFFF"/>
              </a:solidFill>
              <a:latin typeface="Futura"/>
            </a:endParaRPr>
          </a:p>
          <a:p>
            <a:pPr algn="ctr">
              <a:lnSpc>
                <a:spcPts val="2550"/>
              </a:lnSpc>
            </a:pPr>
            <a:endParaRPr lang="en-US" sz="2550">
              <a:solidFill>
                <a:srgbClr val="FFFFFF"/>
              </a:solidFill>
              <a:latin typeface="Futura"/>
            </a:endParaRPr>
          </a:p>
        </p:txBody>
      </p:sp>
      <p:sp>
        <p:nvSpPr>
          <p:cNvPr id="15" name="TextBox 15"/>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6" name="TextBox 16"/>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7" name="ZoneTexte 16"/>
          <p:cNvSpPr txBox="1"/>
          <p:nvPr/>
        </p:nvSpPr>
        <p:spPr>
          <a:xfrm>
            <a:off x="12576271" y="6718356"/>
            <a:ext cx="4432699" cy="1057341"/>
          </a:xfrm>
          <a:prstGeom prst="rect">
            <a:avLst/>
          </a:prstGeom>
          <a:noFill/>
        </p:spPr>
        <p:txBody>
          <a:bodyPr wrap="square" rtlCol="0">
            <a:spAutoFit/>
          </a:bodyPr>
          <a:lstStyle/>
          <a:p>
            <a:pPr algn="ctr">
              <a:lnSpc>
                <a:spcPts val="4131"/>
              </a:lnSpc>
            </a:pPr>
            <a:r>
              <a:rPr lang="en-US" sz="2000" dirty="0" err="1">
                <a:latin typeface="Futura"/>
              </a:rPr>
              <a:t>Ibrahima</a:t>
            </a:r>
            <a:r>
              <a:rPr lang="en-US" sz="2000" dirty="0">
                <a:latin typeface="Futura"/>
              </a:rPr>
              <a:t> NDIAYE</a:t>
            </a:r>
          </a:p>
          <a:p>
            <a:pPr algn="ctr">
              <a:lnSpc>
                <a:spcPts val="4131"/>
              </a:lnSpc>
            </a:pPr>
            <a:r>
              <a:rPr lang="en-US" sz="2000" dirty="0">
                <a:latin typeface="Futura"/>
              </a:rPr>
              <a:t>DG   </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17004" y="7998010"/>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521655" y="378410"/>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061567" y="1678953"/>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77 526 86 09</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Nord </a:t>
            </a:r>
            <a:r>
              <a:rPr lang="en-US" sz="2000" dirty="0" err="1">
                <a:solidFill>
                  <a:srgbClr val="FFFFFF"/>
                </a:solidFill>
                <a:latin typeface="Futura"/>
              </a:rPr>
              <a:t>Foire</a:t>
            </a:r>
            <a:r>
              <a:rPr lang="en-US" sz="2000" dirty="0">
                <a:solidFill>
                  <a:srgbClr val="FFFFFF"/>
                </a:solidFill>
                <a:latin typeface="Futura"/>
              </a:rPr>
              <a:t> Villa No 25</a:t>
            </a:r>
          </a:p>
          <a:p>
            <a:pPr algn="l">
              <a:lnSpc>
                <a:spcPts val="3499"/>
              </a:lnSpc>
            </a:pPr>
            <a:endParaRPr lang="en-US" sz="2499" dirty="0">
              <a:solidFill>
                <a:srgbClr val="FFFFFF"/>
              </a:solidFill>
              <a:latin typeface="Futura"/>
            </a:endParaRPr>
          </a:p>
        </p:txBody>
      </p:sp>
      <p:sp>
        <p:nvSpPr>
          <p:cNvPr id="13" name="TextBox 13"/>
          <p:cNvSpPr txBox="1"/>
          <p:nvPr/>
        </p:nvSpPr>
        <p:spPr>
          <a:xfrm>
            <a:off x="1817226" y="549275"/>
            <a:ext cx="7102871" cy="815974"/>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PROPHARMA SENEGAL</a:t>
            </a: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ZoneTexte 15"/>
          <p:cNvSpPr txBox="1"/>
          <p:nvPr/>
        </p:nvSpPr>
        <p:spPr>
          <a:xfrm>
            <a:off x="12207587" y="7002846"/>
            <a:ext cx="4367153" cy="945131"/>
          </a:xfrm>
          <a:prstGeom prst="rect">
            <a:avLst/>
          </a:prstGeom>
          <a:noFill/>
        </p:spPr>
        <p:txBody>
          <a:bodyPr wrap="square" rtlCol="0">
            <a:spAutoFit/>
          </a:bodyPr>
          <a:lstStyle/>
          <a:p>
            <a:pPr algn="ctr">
              <a:lnSpc>
                <a:spcPts val="3571"/>
              </a:lnSpc>
            </a:pPr>
            <a:r>
              <a:rPr lang="en-US" sz="2000" dirty="0" err="1">
                <a:latin typeface="Futura"/>
              </a:rPr>
              <a:t>Ousmane</a:t>
            </a:r>
            <a:r>
              <a:rPr lang="en-US" sz="2000" dirty="0">
                <a:latin typeface="Futura"/>
              </a:rPr>
              <a:t> FAYE</a:t>
            </a:r>
          </a:p>
          <a:p>
            <a:pPr algn="ctr">
              <a:lnSpc>
                <a:spcPts val="3571"/>
              </a:lnSpc>
            </a:pPr>
            <a:r>
              <a:rPr lang="en-US" sz="2000" dirty="0">
                <a:latin typeface="Futura"/>
              </a:rPr>
              <a:t>DG</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521655" y="-271880"/>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127607" y="1046443"/>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33 849 30 30</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Km 3,5 </a:t>
            </a:r>
            <a:r>
              <a:rPr lang="en-US" sz="2000" dirty="0" err="1">
                <a:solidFill>
                  <a:srgbClr val="FFFFFF"/>
                </a:solidFill>
                <a:latin typeface="Futura"/>
              </a:rPr>
              <a:t>Bd</a:t>
            </a:r>
            <a:r>
              <a:rPr lang="en-US" sz="2000" dirty="0">
                <a:solidFill>
                  <a:srgbClr val="FFFFFF"/>
                </a:solidFill>
                <a:latin typeface="Futura"/>
              </a:rPr>
              <a:t> du </a:t>
            </a:r>
            <a:r>
              <a:rPr lang="en-US" sz="2000" dirty="0" err="1">
                <a:solidFill>
                  <a:srgbClr val="FFFFFF"/>
                </a:solidFill>
                <a:latin typeface="Futura"/>
              </a:rPr>
              <a:t>Centenaire</a:t>
            </a:r>
            <a:r>
              <a:rPr lang="en-US" sz="2000" dirty="0">
                <a:solidFill>
                  <a:srgbClr val="FFFFFF"/>
                </a:solidFill>
                <a:latin typeface="Futura"/>
              </a:rPr>
              <a:t> de la Commune de Dakar</a:t>
            </a:r>
          </a:p>
          <a:p>
            <a:pPr algn="l">
              <a:lnSpc>
                <a:spcPts val="3499"/>
              </a:lnSpc>
            </a:pPr>
            <a:endParaRPr lang="en-US" sz="2499" dirty="0">
              <a:solidFill>
                <a:srgbClr val="FFFFFF"/>
              </a:solidFill>
              <a:latin typeface="Futura"/>
            </a:endParaRPr>
          </a:p>
        </p:txBody>
      </p:sp>
      <p:sp>
        <p:nvSpPr>
          <p:cNvPr id="13" name="TextBox 13"/>
          <p:cNvSpPr txBox="1"/>
          <p:nvPr/>
        </p:nvSpPr>
        <p:spPr>
          <a:xfrm>
            <a:off x="1660885" y="239713"/>
            <a:ext cx="7102871" cy="1435099"/>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SEGOA AIR LIQUIDE</a:t>
            </a:r>
          </a:p>
          <a:p>
            <a:pPr algn="l">
              <a:lnSpc>
                <a:spcPts val="4900"/>
              </a:lnSpc>
            </a:pPr>
            <a:endParaRPr lang="en-US" sz="3500">
              <a:solidFill>
                <a:srgbClr val="231F20"/>
              </a:solidFill>
              <a:latin typeface="Futura Ultra-Bold"/>
            </a:endParaRPr>
          </a:p>
        </p:txBody>
      </p:sp>
      <p:sp>
        <p:nvSpPr>
          <p:cNvPr id="14" name="TextBox 14"/>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5" name="TextBox 15"/>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7" name="ZoneTexte 16"/>
          <p:cNvSpPr txBox="1"/>
          <p:nvPr/>
        </p:nvSpPr>
        <p:spPr>
          <a:xfrm>
            <a:off x="12216589" y="6480896"/>
            <a:ext cx="4610131" cy="707886"/>
          </a:xfrm>
          <a:prstGeom prst="rect">
            <a:avLst/>
          </a:prstGeom>
          <a:noFill/>
        </p:spPr>
        <p:txBody>
          <a:bodyPr wrap="square" rtlCol="0">
            <a:spAutoFit/>
          </a:bodyPr>
          <a:lstStyle/>
          <a:p>
            <a:pPr algn="ctr"/>
            <a:r>
              <a:rPr lang="en-US" sz="2000" dirty="0" err="1">
                <a:latin typeface="Futura"/>
              </a:rPr>
              <a:t>Saliou</a:t>
            </a:r>
            <a:r>
              <a:rPr lang="en-US" sz="2000" dirty="0">
                <a:latin typeface="Futura"/>
              </a:rPr>
              <a:t> </a:t>
            </a:r>
            <a:r>
              <a:rPr lang="en-US" sz="2000" dirty="0" err="1">
                <a:latin typeface="Futura"/>
              </a:rPr>
              <a:t>Diop</a:t>
            </a:r>
            <a:endParaRPr lang="en-US" sz="2000" dirty="0">
              <a:latin typeface="Futura"/>
            </a:endParaRPr>
          </a:p>
          <a:p>
            <a:pPr algn="ctr"/>
            <a:r>
              <a:rPr lang="en-US" sz="2000" dirty="0">
                <a:latin typeface="Futura"/>
              </a:rPr>
              <a:t>DG</a:t>
            </a:r>
            <a:endParaRPr lang="fr-FR" sz="2000"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719105" y="-144661"/>
            <a:ext cx="16508171" cy="10431661"/>
          </a:xfrm>
          <a:custGeom>
            <a:avLst/>
            <a:gdLst/>
            <a:ahLst/>
            <a:cxnLst/>
            <a:rect l="l" t="t" r="r" b="b"/>
            <a:pathLst>
              <a:path w="16508171" h="10431661">
                <a:moveTo>
                  <a:pt x="0" y="0"/>
                </a:moveTo>
                <a:lnTo>
                  <a:pt x="16508171" y="0"/>
                </a:lnTo>
                <a:lnTo>
                  <a:pt x="16508171"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1578365" y="6233005"/>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396000" y="331778"/>
            <a:ext cx="3465741" cy="1884286"/>
            <a:chOff x="0" y="0"/>
            <a:chExt cx="4620988" cy="2512381"/>
          </a:xfrm>
        </p:grpSpPr>
        <p:sp>
          <p:nvSpPr>
            <p:cNvPr id="8" name="Freeform 8"/>
            <p:cNvSpPr/>
            <p:nvPr/>
          </p:nvSpPr>
          <p:spPr>
            <a:xfrm>
              <a:off x="0" y="0"/>
              <a:ext cx="4621022" cy="2512441"/>
            </a:xfrm>
            <a:custGeom>
              <a:avLst/>
              <a:gdLst/>
              <a:ahLst/>
              <a:cxnLst/>
              <a:rect l="l" t="t" r="r" b="b"/>
              <a:pathLst>
                <a:path w="4621022" h="2512441">
                  <a:moveTo>
                    <a:pt x="0" y="0"/>
                  </a:moveTo>
                  <a:lnTo>
                    <a:pt x="4621022" y="0"/>
                  </a:lnTo>
                  <a:lnTo>
                    <a:pt x="4621022" y="2512441"/>
                  </a:lnTo>
                  <a:lnTo>
                    <a:pt x="0" y="2512441"/>
                  </a:lnTo>
                  <a:lnTo>
                    <a:pt x="0" y="0"/>
                  </a:lnTo>
                  <a:close/>
                </a:path>
              </a:pathLst>
            </a:custGeom>
            <a:blipFill>
              <a:blip r:embed="rId8"/>
              <a:stretch>
                <a:fillRect b="2"/>
              </a:stretch>
            </a:blipFill>
          </p:spPr>
          <p:txBody>
            <a:bodyPr/>
            <a:lstStyle/>
            <a:p>
              <a:endParaRPr lang="en-US"/>
            </a:p>
          </p:txBody>
        </p:sp>
      </p:grpSp>
      <p:grpSp>
        <p:nvGrpSpPr>
          <p:cNvPr id="9" name="Group 9"/>
          <p:cNvGrpSpPr/>
          <p:nvPr/>
        </p:nvGrpSpPr>
        <p:grpSpPr>
          <a:xfrm>
            <a:off x="14521655" y="-271880"/>
            <a:ext cx="2737645" cy="1300580"/>
            <a:chOff x="0" y="0"/>
            <a:chExt cx="3650193" cy="1734107"/>
          </a:xfrm>
        </p:grpSpPr>
        <p:sp>
          <p:nvSpPr>
            <p:cNvPr id="10" name="Freeform 10"/>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9"/>
              <a:stretch>
                <a:fillRect t="-24448" r="1" b="-24451"/>
              </a:stretch>
            </a:blipFill>
          </p:spPr>
          <p:txBody>
            <a:bodyPr/>
            <a:lstStyle/>
            <a:p>
              <a:endParaRPr lang="en-US"/>
            </a:p>
          </p:txBody>
        </p:sp>
      </p:grpSp>
      <p:grpSp>
        <p:nvGrpSpPr>
          <p:cNvPr id="11" name="Group 11"/>
          <p:cNvGrpSpPr/>
          <p:nvPr/>
        </p:nvGrpSpPr>
        <p:grpSpPr>
          <a:xfrm>
            <a:off x="12173612" y="1083218"/>
            <a:ext cx="5246370" cy="5246370"/>
            <a:chOff x="0" y="0"/>
            <a:chExt cx="812800" cy="812800"/>
          </a:xfrm>
        </p:grpSpPr>
        <p:sp>
          <p:nvSpPr>
            <p:cNvPr id="12" name="Freeform 12"/>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3" name="TextBox 13"/>
          <p:cNvSpPr txBox="1"/>
          <p:nvPr/>
        </p:nvSpPr>
        <p:spPr>
          <a:xfrm>
            <a:off x="1121095" y="8255941"/>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33 825 40 94</a:t>
            </a:r>
          </a:p>
          <a:p>
            <a:pPr algn="l">
              <a:lnSpc>
                <a:spcPts val="3499"/>
              </a:lnSpc>
            </a:pPr>
            <a:endParaRPr lang="en-US" sz="2499" dirty="0">
              <a:solidFill>
                <a:srgbClr val="FFFFFF"/>
              </a:solidFill>
              <a:latin typeface="Futura"/>
            </a:endParaRPr>
          </a:p>
        </p:txBody>
      </p:sp>
      <p:sp>
        <p:nvSpPr>
          <p:cNvPr id="14" name="TextBox 14"/>
          <p:cNvSpPr txBox="1"/>
          <p:nvPr/>
        </p:nvSpPr>
        <p:spPr>
          <a:xfrm>
            <a:off x="930860" y="8661400"/>
            <a:ext cx="9277103" cy="448841"/>
          </a:xfrm>
          <a:prstGeom prst="rect">
            <a:avLst/>
          </a:prstGeom>
        </p:spPr>
        <p:txBody>
          <a:bodyPr lIns="0" tIns="0" rIns="0" bIns="0" rtlCol="0" anchor="t">
            <a:spAutoFit/>
          </a:bodyPr>
          <a:lstStyle/>
          <a:p>
            <a:pPr algn="l">
              <a:lnSpc>
                <a:spcPts val="3499"/>
              </a:lnSpc>
            </a:pPr>
            <a:r>
              <a:rPr lang="en-US" sz="2499" dirty="0">
                <a:solidFill>
                  <a:srgbClr val="FFFFFF"/>
                </a:solidFill>
                <a:latin typeface="Futura"/>
              </a:rPr>
              <a:t>  </a:t>
            </a:r>
            <a:r>
              <a:rPr lang="en-US" sz="2000" dirty="0" err="1">
                <a:solidFill>
                  <a:srgbClr val="FFFFFF"/>
                </a:solidFill>
                <a:latin typeface="Futura"/>
              </a:rPr>
              <a:t>Immeuble</a:t>
            </a:r>
            <a:r>
              <a:rPr lang="en-US" sz="2000" dirty="0">
                <a:solidFill>
                  <a:srgbClr val="FFFFFF"/>
                </a:solidFill>
                <a:latin typeface="Futura"/>
              </a:rPr>
              <a:t> AZAR rue 9 x 11 - BP: 2170 Dakar/</a:t>
            </a:r>
            <a:r>
              <a:rPr lang="en-US" sz="2000" dirty="0" err="1">
                <a:solidFill>
                  <a:srgbClr val="FFFFFF"/>
                </a:solidFill>
                <a:latin typeface="Futura"/>
              </a:rPr>
              <a:t>Sénégal</a:t>
            </a:r>
            <a:endParaRPr lang="en-US" sz="2499" dirty="0">
              <a:solidFill>
                <a:srgbClr val="FFFFFF"/>
              </a:solidFill>
              <a:latin typeface="Futura"/>
            </a:endParaRPr>
          </a:p>
        </p:txBody>
      </p:sp>
      <p:sp>
        <p:nvSpPr>
          <p:cNvPr id="16" name="TextBox 16"/>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7" name="TextBox 17"/>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8" name="ZoneTexte 17"/>
          <p:cNvSpPr txBox="1"/>
          <p:nvPr/>
        </p:nvSpPr>
        <p:spPr>
          <a:xfrm>
            <a:off x="12194399" y="6564962"/>
            <a:ext cx="5129230" cy="984885"/>
          </a:xfrm>
          <a:prstGeom prst="rect">
            <a:avLst/>
          </a:prstGeom>
          <a:noFill/>
        </p:spPr>
        <p:txBody>
          <a:bodyPr wrap="square" rtlCol="0">
            <a:spAutoFit/>
          </a:bodyPr>
          <a:lstStyle/>
          <a:p>
            <a:pPr algn="ctr"/>
            <a:r>
              <a:rPr lang="en-US" sz="2000" dirty="0">
                <a:latin typeface="Futura"/>
              </a:rPr>
              <a:t>NDONGO NDOYE</a:t>
            </a:r>
          </a:p>
          <a:p>
            <a:pPr algn="ctr"/>
            <a:r>
              <a:rPr lang="en-US" sz="2000" dirty="0">
                <a:latin typeface="Futura"/>
              </a:rPr>
              <a:t>DG </a:t>
            </a:r>
          </a:p>
          <a:p>
            <a:endParaRPr lang="fr-FR"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521655" y="-271880"/>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154524" y="1164225"/>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33 821 93 65 /33 821 93 08</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9768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Villa 275 </a:t>
            </a:r>
            <a:r>
              <a:rPr lang="en-US" sz="2000" dirty="0" err="1">
                <a:solidFill>
                  <a:srgbClr val="FFFFFF"/>
                </a:solidFill>
                <a:latin typeface="Futura"/>
              </a:rPr>
              <a:t>Yoff</a:t>
            </a:r>
            <a:r>
              <a:rPr lang="en-US" sz="2000" dirty="0">
                <a:solidFill>
                  <a:srgbClr val="FFFFFF"/>
                </a:solidFill>
                <a:latin typeface="Futura"/>
              </a:rPr>
              <a:t> </a:t>
            </a:r>
            <a:r>
              <a:rPr lang="en-US" sz="2000" dirty="0" err="1">
                <a:solidFill>
                  <a:srgbClr val="FFFFFF"/>
                </a:solidFill>
                <a:latin typeface="Futura"/>
              </a:rPr>
              <a:t>Djily</a:t>
            </a:r>
            <a:r>
              <a:rPr lang="en-US" sz="2000" dirty="0">
                <a:solidFill>
                  <a:srgbClr val="FFFFFF"/>
                </a:solidFill>
                <a:latin typeface="Futura"/>
              </a:rPr>
              <a:t> </a:t>
            </a:r>
            <a:r>
              <a:rPr lang="en-US" sz="2000" dirty="0" err="1">
                <a:solidFill>
                  <a:srgbClr val="FFFFFF"/>
                </a:solidFill>
                <a:latin typeface="Futura"/>
              </a:rPr>
              <a:t>Mbaye</a:t>
            </a:r>
            <a:r>
              <a:rPr lang="en-US" sz="2000" dirty="0">
                <a:solidFill>
                  <a:srgbClr val="FFFFFF"/>
                </a:solidFill>
                <a:latin typeface="Futura"/>
              </a:rPr>
              <a:t> - BP. 10731 Dakar</a:t>
            </a:r>
            <a:endParaRPr lang="en-US" sz="2499"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3" name="TextBox 13"/>
          <p:cNvSpPr txBox="1"/>
          <p:nvPr/>
        </p:nvSpPr>
        <p:spPr>
          <a:xfrm>
            <a:off x="5569412" y="619422"/>
            <a:ext cx="7102871" cy="1435099"/>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SOTELMED</a:t>
            </a:r>
          </a:p>
          <a:p>
            <a:pPr algn="l">
              <a:lnSpc>
                <a:spcPts val="4900"/>
              </a:lnSpc>
            </a:pPr>
            <a:endParaRPr lang="en-US" sz="3500">
              <a:solidFill>
                <a:srgbClr val="231F20"/>
              </a:solidFill>
              <a:latin typeface="Futura Ultra-Bold"/>
            </a:endParaRP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ZoneTexte 15"/>
          <p:cNvSpPr txBox="1"/>
          <p:nvPr/>
        </p:nvSpPr>
        <p:spPr>
          <a:xfrm>
            <a:off x="12707843" y="6443615"/>
            <a:ext cx="4015517" cy="707886"/>
          </a:xfrm>
          <a:prstGeom prst="rect">
            <a:avLst/>
          </a:prstGeom>
          <a:noFill/>
        </p:spPr>
        <p:txBody>
          <a:bodyPr wrap="square" rtlCol="0">
            <a:spAutoFit/>
          </a:bodyPr>
          <a:lstStyle/>
          <a:p>
            <a:pPr algn="ctr"/>
            <a:r>
              <a:rPr lang="en-US" sz="2000" dirty="0" err="1">
                <a:latin typeface="Futura"/>
              </a:rPr>
              <a:t>Mme</a:t>
            </a:r>
            <a:r>
              <a:rPr lang="en-US" sz="2000" dirty="0">
                <a:latin typeface="Futura"/>
              </a:rPr>
              <a:t> VANESSA</a:t>
            </a:r>
          </a:p>
          <a:p>
            <a:pPr algn="ctr"/>
            <a:r>
              <a:rPr lang="en-US" sz="2000" dirty="0">
                <a:latin typeface="Futura"/>
              </a:rPr>
              <a:t>DG</a:t>
            </a:r>
            <a:endParaRPr lang="fr-FR" sz="2000"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565851" y="536178"/>
            <a:ext cx="2936903" cy="1334452"/>
            <a:chOff x="0" y="0"/>
            <a:chExt cx="3915871" cy="1779269"/>
          </a:xfrm>
        </p:grpSpPr>
        <p:sp>
          <p:nvSpPr>
            <p:cNvPr id="6" name="Freeform 6"/>
            <p:cNvSpPr/>
            <p:nvPr/>
          </p:nvSpPr>
          <p:spPr>
            <a:xfrm>
              <a:off x="0" y="0"/>
              <a:ext cx="3915918" cy="1779270"/>
            </a:xfrm>
            <a:custGeom>
              <a:avLst/>
              <a:gdLst/>
              <a:ahLst/>
              <a:cxnLst/>
              <a:rect l="l" t="t" r="r" b="b"/>
              <a:pathLst>
                <a:path w="3915918" h="1779270">
                  <a:moveTo>
                    <a:pt x="0" y="0"/>
                  </a:moveTo>
                  <a:lnTo>
                    <a:pt x="3915918" y="0"/>
                  </a:lnTo>
                  <a:lnTo>
                    <a:pt x="3915918" y="1779270"/>
                  </a:lnTo>
                  <a:lnTo>
                    <a:pt x="0" y="1779270"/>
                  </a:lnTo>
                  <a:lnTo>
                    <a:pt x="0" y="0"/>
                  </a:lnTo>
                  <a:close/>
                </a:path>
              </a:pathLst>
            </a:custGeom>
            <a:blipFill>
              <a:blip r:embed="rId8"/>
              <a:stretch>
                <a:fillRect t="-60041" r="1" b="-60041"/>
              </a:stretch>
            </a:blipFill>
          </p:spPr>
          <p:txBody>
            <a:bodyPr/>
            <a:lstStyle/>
            <a:p>
              <a:endParaRPr lang="en-US"/>
            </a:p>
          </p:txBody>
        </p:sp>
      </p:grpSp>
      <p:grpSp>
        <p:nvGrpSpPr>
          <p:cNvPr id="7" name="Group 7"/>
          <p:cNvGrpSpPr/>
          <p:nvPr/>
        </p:nvGrpSpPr>
        <p:grpSpPr>
          <a:xfrm>
            <a:off x="12056448" y="7346091"/>
            <a:ext cx="4171001" cy="1058648"/>
            <a:chOff x="0" y="0"/>
            <a:chExt cx="5561335" cy="1411531"/>
          </a:xfrm>
        </p:grpSpPr>
        <p:sp>
          <p:nvSpPr>
            <p:cNvPr id="8" name="Freeform 8"/>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9" name="Group 9"/>
          <p:cNvGrpSpPr/>
          <p:nvPr/>
        </p:nvGrpSpPr>
        <p:grpSpPr>
          <a:xfrm>
            <a:off x="14858626" y="536178"/>
            <a:ext cx="2737645" cy="1300580"/>
            <a:chOff x="0" y="0"/>
            <a:chExt cx="3650193" cy="1734107"/>
          </a:xfrm>
        </p:grpSpPr>
        <p:sp>
          <p:nvSpPr>
            <p:cNvPr id="10" name="Freeform 10"/>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9"/>
              <a:stretch>
                <a:fillRect t="-24448" r="1" b="-24451"/>
              </a:stretch>
            </a:blipFill>
          </p:spPr>
          <p:txBody>
            <a:bodyPr/>
            <a:lstStyle/>
            <a:p>
              <a:endParaRPr lang="en-US"/>
            </a:p>
          </p:txBody>
        </p:sp>
      </p:grpSp>
      <p:grpSp>
        <p:nvGrpSpPr>
          <p:cNvPr id="11" name="Group 11"/>
          <p:cNvGrpSpPr/>
          <p:nvPr/>
        </p:nvGrpSpPr>
        <p:grpSpPr>
          <a:xfrm>
            <a:off x="12374958" y="1752581"/>
            <a:ext cx="5246370" cy="5246370"/>
            <a:chOff x="0" y="0"/>
            <a:chExt cx="812800" cy="812800"/>
          </a:xfrm>
        </p:grpSpPr>
        <p:sp>
          <p:nvSpPr>
            <p:cNvPr id="12" name="Freeform 12"/>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10"/>
              <a:stretch>
                <a:fillRect t="-6250" b="-6250"/>
              </a:stretch>
            </a:blipFill>
          </p:spPr>
          <p:txBody>
            <a:bodyPr/>
            <a:lstStyle/>
            <a:p>
              <a:endParaRPr lang="en-US"/>
            </a:p>
          </p:txBody>
        </p:sp>
      </p:grpSp>
      <p:sp>
        <p:nvSpPr>
          <p:cNvPr id="13" name="TextBox 13"/>
          <p:cNvSpPr txBox="1"/>
          <p:nvPr/>
        </p:nvSpPr>
        <p:spPr>
          <a:xfrm>
            <a:off x="1121095" y="8204715"/>
            <a:ext cx="9201344"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+221 33 867 46 44 / +221 33 867 46 45</a:t>
            </a:r>
          </a:p>
        </p:txBody>
      </p:sp>
      <p:sp>
        <p:nvSpPr>
          <p:cNvPr id="14" name="TextBox 14"/>
          <p:cNvSpPr txBox="1"/>
          <p:nvPr/>
        </p:nvSpPr>
        <p:spPr>
          <a:xfrm>
            <a:off x="1121095" y="8659166"/>
            <a:ext cx="9277103" cy="39049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VILLA 275 - YOFF DJILY MBAYE   -   BP 10731 DAKAR - SENEGAL</a:t>
            </a:r>
          </a:p>
        </p:txBody>
      </p:sp>
      <p:sp>
        <p:nvSpPr>
          <p:cNvPr id="15" name="TextBox 15"/>
          <p:cNvSpPr txBox="1"/>
          <p:nvPr/>
        </p:nvSpPr>
        <p:spPr>
          <a:xfrm>
            <a:off x="774199" y="9020175"/>
            <a:ext cx="4162527" cy="428964"/>
          </a:xfrm>
          <a:prstGeom prst="rect">
            <a:avLst/>
          </a:prstGeom>
        </p:spPr>
        <p:txBody>
          <a:bodyPr lIns="0" tIns="0" rIns="0" bIns="0" rtlCol="0" anchor="t">
            <a:spAutoFit/>
          </a:bodyPr>
          <a:lstStyle/>
          <a:p>
            <a:pPr algn="ctr">
              <a:lnSpc>
                <a:spcPts val="3919"/>
              </a:lnSpc>
            </a:pPr>
            <a:r>
              <a:rPr lang="en-US" sz="2000" u="sng" dirty="0">
                <a:solidFill>
                  <a:srgbClr val="0000FF"/>
                </a:solidFill>
                <a:latin typeface="Futura"/>
                <a:hlinkClick r:id="rId11" tooltip="https://www.ssmsenegal.com"/>
              </a:rPr>
              <a:t>www.ssmsenegal.com</a:t>
            </a:r>
          </a:p>
        </p:txBody>
      </p:sp>
      <p:sp>
        <p:nvSpPr>
          <p:cNvPr id="16" name="TextBox 16"/>
          <p:cNvSpPr txBox="1"/>
          <p:nvPr/>
        </p:nvSpPr>
        <p:spPr>
          <a:xfrm>
            <a:off x="12056448" y="8357870"/>
            <a:ext cx="4162527" cy="565150"/>
          </a:xfrm>
          <a:prstGeom prst="rect">
            <a:avLst/>
          </a:prstGeom>
        </p:spPr>
        <p:txBody>
          <a:bodyPr lIns="0" tIns="0" rIns="0" bIns="0" rtlCol="0" anchor="t">
            <a:spAutoFit/>
          </a:bodyPr>
          <a:lstStyle/>
          <a:p>
            <a:pPr algn="ctr">
              <a:lnSpc>
                <a:spcPts val="3499"/>
              </a:lnSpc>
            </a:pPr>
            <a:r>
              <a:rPr lang="en-US" sz="2499" dirty="0">
                <a:solidFill>
                  <a:srgbClr val="FFFFFF"/>
                </a:solidFill>
                <a:latin typeface="Futura"/>
              </a:rPr>
              <a:t>HARONA KEITA</a:t>
            </a:r>
          </a:p>
        </p:txBody>
      </p:sp>
      <p:sp>
        <p:nvSpPr>
          <p:cNvPr id="17" name="TextBox 17"/>
          <p:cNvSpPr txBox="1"/>
          <p:nvPr/>
        </p:nvSpPr>
        <p:spPr>
          <a:xfrm>
            <a:off x="12064922" y="8903641"/>
            <a:ext cx="4162527" cy="838200"/>
          </a:xfrm>
          <a:prstGeom prst="rect">
            <a:avLst/>
          </a:prstGeom>
        </p:spPr>
        <p:txBody>
          <a:bodyPr lIns="0" tIns="0" rIns="0" bIns="0" rtlCol="0" anchor="t">
            <a:spAutoFit/>
          </a:bodyPr>
          <a:lstStyle/>
          <a:p>
            <a:pPr algn="ctr">
              <a:lnSpc>
                <a:spcPts val="3079"/>
              </a:lnSpc>
            </a:pPr>
            <a:r>
              <a:rPr lang="en-US" sz="2200" dirty="0">
                <a:solidFill>
                  <a:srgbClr val="FFFFFF"/>
                </a:solidFill>
                <a:latin typeface="Futura"/>
              </a:rPr>
              <a:t>+221 77 361 32 34</a:t>
            </a:r>
          </a:p>
          <a:p>
            <a:pPr algn="ctr">
              <a:lnSpc>
                <a:spcPts val="2200"/>
              </a:lnSpc>
            </a:pPr>
            <a:r>
              <a:rPr lang="en-US" sz="2200" dirty="0">
                <a:solidFill>
                  <a:srgbClr val="FFFFFF"/>
                </a:solidFill>
                <a:latin typeface="Futura"/>
              </a:rPr>
              <a:t>hkeita@ssmsenegal.com</a:t>
            </a:r>
          </a:p>
        </p:txBody>
      </p:sp>
      <p:sp>
        <p:nvSpPr>
          <p:cNvPr id="18" name="TextBox 18"/>
          <p:cNvSpPr txBox="1"/>
          <p:nvPr/>
        </p:nvSpPr>
        <p:spPr>
          <a:xfrm>
            <a:off x="1394218" y="2188635"/>
            <a:ext cx="8961120" cy="1736373"/>
          </a:xfrm>
          <a:prstGeom prst="rect">
            <a:avLst/>
          </a:prstGeom>
        </p:spPr>
        <p:txBody>
          <a:bodyPr lIns="0" tIns="0" rIns="0" bIns="0" rtlCol="0" anchor="t">
            <a:spAutoFit/>
          </a:bodyPr>
          <a:lstStyle/>
          <a:p>
            <a:pPr algn="l">
              <a:lnSpc>
                <a:spcPts val="2311"/>
              </a:lnSpc>
            </a:pPr>
            <a:r>
              <a:rPr lang="en-US" sz="1800" dirty="0">
                <a:latin typeface="Futura Bold"/>
              </a:rPr>
              <a:t>Création :  2002</a:t>
            </a:r>
          </a:p>
          <a:p>
            <a:pPr algn="l">
              <a:lnSpc>
                <a:spcPts val="2311"/>
              </a:lnSpc>
            </a:pPr>
            <a:r>
              <a:rPr lang="en-US" dirty="0">
                <a:latin typeface="Futura Bold"/>
              </a:rPr>
              <a:t>La </a:t>
            </a:r>
            <a:r>
              <a:rPr lang="en-US" dirty="0" err="1">
                <a:latin typeface="Futura Bold"/>
              </a:rPr>
              <a:t>Sénégalaise</a:t>
            </a:r>
            <a:r>
              <a:rPr lang="en-US" dirty="0">
                <a:latin typeface="Futura Bold"/>
              </a:rPr>
              <a:t> des </a:t>
            </a:r>
            <a:r>
              <a:rPr lang="en-US" dirty="0" err="1">
                <a:latin typeface="Futura Bold"/>
              </a:rPr>
              <a:t>Systèmes</a:t>
            </a:r>
            <a:r>
              <a:rPr lang="en-US" dirty="0">
                <a:latin typeface="Futura Bold"/>
              </a:rPr>
              <a:t> </a:t>
            </a:r>
            <a:r>
              <a:rPr lang="en-US" dirty="0" err="1">
                <a:latin typeface="Futura Bold"/>
              </a:rPr>
              <a:t>Médicaux</a:t>
            </a:r>
            <a:r>
              <a:rPr lang="en-US" dirty="0">
                <a:latin typeface="Futura Bold"/>
              </a:rPr>
              <a:t> </a:t>
            </a:r>
            <a:r>
              <a:rPr lang="en-US" dirty="0" err="1">
                <a:latin typeface="Futura Bold"/>
              </a:rPr>
              <a:t>une</a:t>
            </a:r>
            <a:r>
              <a:rPr lang="en-US" dirty="0">
                <a:latin typeface="Futura Bold"/>
              </a:rPr>
              <a:t> Société Anonyme au Capital de 50 Millions de Francs CFA </a:t>
            </a:r>
            <a:r>
              <a:rPr lang="en-US" dirty="0" err="1">
                <a:latin typeface="Futura Bold"/>
              </a:rPr>
              <a:t>emplyant</a:t>
            </a:r>
            <a:r>
              <a:rPr lang="en-US" dirty="0">
                <a:latin typeface="Futura Bold"/>
              </a:rPr>
              <a:t> </a:t>
            </a:r>
            <a:r>
              <a:rPr lang="en-US" dirty="0" err="1">
                <a:latin typeface="Futura Bold"/>
              </a:rPr>
              <a:t>une</a:t>
            </a:r>
            <a:r>
              <a:rPr lang="en-US" dirty="0">
                <a:latin typeface="Futura Bold"/>
              </a:rPr>
              <a:t> </a:t>
            </a:r>
            <a:r>
              <a:rPr lang="en-US" dirty="0" err="1">
                <a:latin typeface="Futura Bold"/>
              </a:rPr>
              <a:t>quarantaire</a:t>
            </a:r>
            <a:r>
              <a:rPr lang="en-US" dirty="0">
                <a:latin typeface="Futura Bold"/>
              </a:rPr>
              <a:t> </a:t>
            </a:r>
            <a:r>
              <a:rPr lang="en-US" dirty="0" err="1">
                <a:latin typeface="Futura Bold"/>
              </a:rPr>
              <a:t>d’employés</a:t>
            </a:r>
            <a:endParaRPr lang="en-US" dirty="0">
              <a:latin typeface="Futura Bold"/>
            </a:endParaRPr>
          </a:p>
          <a:p>
            <a:pPr algn="l">
              <a:lnSpc>
                <a:spcPts val="2311"/>
              </a:lnSpc>
            </a:pPr>
            <a:endParaRPr lang="en-US" dirty="0">
              <a:latin typeface="Futura Bold"/>
            </a:endParaRPr>
          </a:p>
          <a:p>
            <a:pPr>
              <a:lnSpc>
                <a:spcPts val="2311"/>
              </a:lnSpc>
            </a:pPr>
            <a:r>
              <a:rPr lang="en-US" dirty="0">
                <a:latin typeface="Futura Bold"/>
              </a:rPr>
              <a:t>SSM S.A </a:t>
            </a:r>
            <a:r>
              <a:rPr lang="en-US" dirty="0" err="1">
                <a:latin typeface="Futura Bold"/>
              </a:rPr>
              <a:t>est</a:t>
            </a:r>
            <a:r>
              <a:rPr lang="en-US" dirty="0">
                <a:latin typeface="Futura Bold"/>
              </a:rPr>
              <a:t> un </a:t>
            </a:r>
            <a:r>
              <a:rPr lang="en-US" dirty="0" err="1">
                <a:latin typeface="Futura Bold"/>
              </a:rPr>
              <a:t>acteur</a:t>
            </a:r>
            <a:r>
              <a:rPr lang="en-US" dirty="0">
                <a:latin typeface="Futura Bold"/>
              </a:rPr>
              <a:t> </a:t>
            </a:r>
            <a:r>
              <a:rPr lang="en-US" dirty="0" err="1">
                <a:latin typeface="Futura Bold"/>
              </a:rPr>
              <a:t>majeur</a:t>
            </a:r>
            <a:r>
              <a:rPr lang="en-US" dirty="0">
                <a:latin typeface="Futura Bold"/>
              </a:rPr>
              <a:t> de </a:t>
            </a:r>
            <a:r>
              <a:rPr lang="en-US" dirty="0" err="1">
                <a:latin typeface="Futura Bold"/>
              </a:rPr>
              <a:t>l’environnement</a:t>
            </a:r>
            <a:r>
              <a:rPr lang="en-US" dirty="0">
                <a:latin typeface="Futura Bold"/>
              </a:rPr>
              <a:t> biomedical au </a:t>
            </a:r>
            <a:r>
              <a:rPr lang="en-US" dirty="0" err="1">
                <a:latin typeface="Futura Bold"/>
              </a:rPr>
              <a:t>Sénégal</a:t>
            </a:r>
            <a:r>
              <a:rPr lang="en-US" dirty="0">
                <a:latin typeface="Futura Bold"/>
              </a:rPr>
              <a:t> et dans la sous-region. Elle </a:t>
            </a:r>
            <a:r>
              <a:rPr lang="en-US" dirty="0" err="1">
                <a:latin typeface="Futura Bold"/>
              </a:rPr>
              <a:t>certifiée</a:t>
            </a:r>
            <a:r>
              <a:rPr lang="en-US" dirty="0">
                <a:latin typeface="Futura Bold"/>
              </a:rPr>
              <a:t> ISO 9001V2015 </a:t>
            </a:r>
            <a:r>
              <a:rPr lang="en-US" dirty="0" err="1">
                <a:latin typeface="Futura Bold"/>
              </a:rPr>
              <a:t>depuis</a:t>
            </a:r>
            <a:r>
              <a:rPr lang="en-US" dirty="0">
                <a:latin typeface="Futura Bold"/>
              </a:rPr>
              <a:t> 2015</a:t>
            </a:r>
          </a:p>
        </p:txBody>
      </p:sp>
      <p:sp>
        <p:nvSpPr>
          <p:cNvPr id="19" name="TextBox 19"/>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20" name="ZoneTexte 19"/>
          <p:cNvSpPr txBox="1"/>
          <p:nvPr/>
        </p:nvSpPr>
        <p:spPr>
          <a:xfrm>
            <a:off x="12810203" y="7346091"/>
            <a:ext cx="3408772" cy="984885"/>
          </a:xfrm>
          <a:prstGeom prst="rect">
            <a:avLst/>
          </a:prstGeom>
          <a:noFill/>
        </p:spPr>
        <p:txBody>
          <a:bodyPr wrap="square" rtlCol="0">
            <a:spAutoFit/>
          </a:bodyPr>
          <a:lstStyle/>
          <a:p>
            <a:pPr algn="ctr"/>
            <a:r>
              <a:rPr lang="en-US" sz="2000" dirty="0">
                <a:latin typeface="Futura"/>
              </a:rPr>
              <a:t>HAROUNA KEITA</a:t>
            </a:r>
          </a:p>
          <a:p>
            <a:pPr algn="ctr"/>
            <a:r>
              <a:rPr lang="en-US" sz="2000" dirty="0">
                <a:latin typeface="Futura"/>
              </a:rPr>
              <a:t>DG</a:t>
            </a:r>
          </a:p>
          <a:p>
            <a:endParaRPr lang="fr-FR" dirty="0"/>
          </a:p>
        </p:txBody>
      </p:sp>
      <p:pic>
        <p:nvPicPr>
          <p:cNvPr id="21" name="Picture 24" descr="http://www.ssmsenegal.com/sites/default/files/styles/references/public/partenaires/sysmex.png?itok=ngCBZDoz">
            <a:hlinkClick r:id="rId12"/>
            <a:extLst>
              <a:ext uri="{FF2B5EF4-FFF2-40B4-BE49-F238E27FC236}">
                <a16:creationId xmlns:a16="http://schemas.microsoft.com/office/drawing/2014/main" id="{981038E0-503C-FDD9-497B-B4A666C8E12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8700" y="5853835"/>
            <a:ext cx="1473747" cy="14737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http://www.ssmsenegal.com/sites/default/files/styles/references/public/partenaires/partec_ok.png?itok=xfuvt_jK">
            <a:hlinkClick r:id="rId14"/>
            <a:extLst>
              <a:ext uri="{FF2B5EF4-FFF2-40B4-BE49-F238E27FC236}">
                <a16:creationId xmlns:a16="http://schemas.microsoft.com/office/drawing/2014/main" id="{642A0F6C-625F-89E5-1DE8-C8C9C02B77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5145" y="5950337"/>
            <a:ext cx="1391063" cy="13910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BioMérieux — Wikipédia">
            <a:extLst>
              <a:ext uri="{FF2B5EF4-FFF2-40B4-BE49-F238E27FC236}">
                <a16:creationId xmlns:a16="http://schemas.microsoft.com/office/drawing/2014/main" id="{4E97F02C-B817-4998-BB12-A153542C4A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59352" y="6010525"/>
            <a:ext cx="1042116" cy="10421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llumina logo">
            <a:extLst>
              <a:ext uri="{FF2B5EF4-FFF2-40B4-BE49-F238E27FC236}">
                <a16:creationId xmlns:a16="http://schemas.microsoft.com/office/drawing/2014/main" id="{E83CB418-D0AC-8BA6-C1CC-DCFDF2B08E5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13693" y="6081042"/>
            <a:ext cx="3179382" cy="9990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DEXX LABORATORIES, INC. LOGO - Exis">
            <a:extLst>
              <a:ext uri="{FF2B5EF4-FFF2-40B4-BE49-F238E27FC236}">
                <a16:creationId xmlns:a16="http://schemas.microsoft.com/office/drawing/2014/main" id="{2729ACD4-32A8-8C00-10CD-9E2353E5377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30402" y="7413070"/>
            <a:ext cx="1443784" cy="425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ELITech Group - Home | Facebook">
            <a:extLst>
              <a:ext uri="{FF2B5EF4-FFF2-40B4-BE49-F238E27FC236}">
                <a16:creationId xmlns:a16="http://schemas.microsoft.com/office/drawing/2014/main" id="{F070DD40-CE27-D518-391F-6A3A7D3E6CC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51063" y="6848251"/>
            <a:ext cx="1356464" cy="13564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ésultat de recherche d'images pour &quot;logo ortho clinical diagnostics&quot;">
            <a:extLst>
              <a:ext uri="{FF2B5EF4-FFF2-40B4-BE49-F238E27FC236}">
                <a16:creationId xmlns:a16="http://schemas.microsoft.com/office/drawing/2014/main" id="{8D590845-41CF-D6A5-B059-3718D630BDA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96372" y="7327061"/>
            <a:ext cx="1681030" cy="65036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SO 9001 Bureau Veritas Logo Vector">
            <a:extLst>
              <a:ext uri="{FF2B5EF4-FFF2-40B4-BE49-F238E27FC236}">
                <a16:creationId xmlns:a16="http://schemas.microsoft.com/office/drawing/2014/main" id="{D1375FF0-F406-9168-C9FB-AB8395536CC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78468" y="888074"/>
            <a:ext cx="1681246" cy="7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Tableau 29">
            <a:extLst>
              <a:ext uri="{FF2B5EF4-FFF2-40B4-BE49-F238E27FC236}">
                <a16:creationId xmlns:a16="http://schemas.microsoft.com/office/drawing/2014/main" id="{8833E8EB-B867-8732-CBEC-B8213379742C}"/>
              </a:ext>
            </a:extLst>
          </p:cNvPr>
          <p:cNvGraphicFramePr>
            <a:graphicFrameLocks noGrp="1"/>
          </p:cNvGraphicFramePr>
          <p:nvPr>
            <p:extLst>
              <p:ext uri="{D42A27DB-BD31-4B8C-83A1-F6EECF244321}">
                <p14:modId xmlns:p14="http://schemas.microsoft.com/office/powerpoint/2010/main" val="1159163252"/>
              </p:ext>
            </p:extLst>
          </p:nvPr>
        </p:nvGraphicFramePr>
        <p:xfrm>
          <a:off x="1221842" y="4163488"/>
          <a:ext cx="8961120" cy="1188720"/>
        </p:xfrm>
        <a:graphic>
          <a:graphicData uri="http://schemas.openxmlformats.org/drawingml/2006/table">
            <a:tbl>
              <a:tblPr firstRow="1" bandRow="1">
                <a:tableStyleId>{5C22544A-7EE6-4342-B048-85BDC9FD1C3A}</a:tableStyleId>
              </a:tblPr>
              <a:tblGrid>
                <a:gridCol w="4480560">
                  <a:extLst>
                    <a:ext uri="{9D8B030D-6E8A-4147-A177-3AD203B41FA5}">
                      <a16:colId xmlns:a16="http://schemas.microsoft.com/office/drawing/2014/main" val="164464577"/>
                    </a:ext>
                  </a:extLst>
                </a:gridCol>
                <a:gridCol w="4480560">
                  <a:extLst>
                    <a:ext uri="{9D8B030D-6E8A-4147-A177-3AD203B41FA5}">
                      <a16:colId xmlns:a16="http://schemas.microsoft.com/office/drawing/2014/main" val="2396208432"/>
                    </a:ext>
                  </a:extLst>
                </a:gridCol>
              </a:tblGrid>
              <a:tr h="899905">
                <a:tc>
                  <a:txBody>
                    <a:bodyPr/>
                    <a:lstStyle/>
                    <a:p>
                      <a:pPr marL="285750" indent="-285750">
                        <a:buFont typeface="Arial" panose="020B0604020202020204" pitchFamily="34" charset="0"/>
                        <a:buChar char="•"/>
                      </a:pPr>
                      <a:r>
                        <a:rPr lang="fr-FR" dirty="0">
                          <a:solidFill>
                            <a:schemeClr val="tx1"/>
                          </a:solidFill>
                          <a:latin typeface="Futura Bold" panose="020B0604020202020204" charset="0"/>
                        </a:rPr>
                        <a:t>Laboratoire</a:t>
                      </a:r>
                    </a:p>
                    <a:p>
                      <a:pPr marL="285750" indent="-285750">
                        <a:buFont typeface="Arial" panose="020B0604020202020204" pitchFamily="34" charset="0"/>
                        <a:buChar char="•"/>
                      </a:pPr>
                      <a:r>
                        <a:rPr lang="fr-FR" dirty="0">
                          <a:solidFill>
                            <a:schemeClr val="tx1"/>
                          </a:solidFill>
                          <a:latin typeface="Futura Bold" panose="020B0604020202020204" charset="0"/>
                        </a:rPr>
                        <a:t>Imagerie médicale</a:t>
                      </a:r>
                    </a:p>
                    <a:p>
                      <a:pPr marL="285750" indent="-285750">
                        <a:buFont typeface="Arial" panose="020B0604020202020204" pitchFamily="34" charset="0"/>
                        <a:buChar char="•"/>
                      </a:pPr>
                      <a:r>
                        <a:rPr lang="fr-FR" dirty="0">
                          <a:solidFill>
                            <a:schemeClr val="tx1"/>
                          </a:solidFill>
                          <a:latin typeface="Futura Bold" panose="020B0604020202020204" charset="0"/>
                        </a:rPr>
                        <a:t>Bloc opératoire </a:t>
                      </a:r>
                    </a:p>
                    <a:p>
                      <a:pPr marL="285750" indent="-285750">
                        <a:buFont typeface="Arial" panose="020B0604020202020204" pitchFamily="34" charset="0"/>
                        <a:buChar char="•"/>
                      </a:pPr>
                      <a:endParaRPr lang="en-US" dirty="0">
                        <a:solidFill>
                          <a:schemeClr val="tx1"/>
                        </a:solidFill>
                        <a:latin typeface="Futura Bold" panose="020B0604020202020204" charset="0"/>
                      </a:endParaRPr>
                    </a:p>
                  </a:txBody>
                  <a:tcPr>
                    <a:solidFill>
                      <a:schemeClr val="bg1"/>
                    </a:solidFill>
                  </a:tcPr>
                </a:tc>
                <a:tc>
                  <a:txBody>
                    <a:bodyPr/>
                    <a:lstStyle/>
                    <a:p>
                      <a:pPr marL="285750" indent="-285750">
                        <a:buFont typeface="Arial" panose="020B0604020202020204" pitchFamily="34" charset="0"/>
                        <a:buChar char="•"/>
                      </a:pPr>
                      <a:r>
                        <a:rPr lang="fr-FR" dirty="0">
                          <a:solidFill>
                            <a:schemeClr val="tx1"/>
                          </a:solidFill>
                          <a:latin typeface="Futura Bold" panose="020B0604020202020204" charset="0"/>
                        </a:rPr>
                        <a:t>Réanimation</a:t>
                      </a:r>
                    </a:p>
                    <a:p>
                      <a:pPr marL="285750" indent="-285750">
                        <a:buFont typeface="Arial" panose="020B0604020202020204" pitchFamily="34" charset="0"/>
                        <a:buChar char="•"/>
                      </a:pPr>
                      <a:r>
                        <a:rPr lang="fr-FR" dirty="0">
                          <a:solidFill>
                            <a:schemeClr val="tx1"/>
                          </a:solidFill>
                          <a:latin typeface="Futura Bold" panose="020B0604020202020204" charset="0"/>
                        </a:rPr>
                        <a:t>Hygiène hospitalière</a:t>
                      </a:r>
                    </a:p>
                    <a:p>
                      <a:pPr marL="285750" indent="-285750">
                        <a:buFont typeface="Arial" panose="020B0604020202020204" pitchFamily="34" charset="0"/>
                        <a:buChar char="•"/>
                      </a:pPr>
                      <a:r>
                        <a:rPr lang="fr-FR" dirty="0">
                          <a:solidFill>
                            <a:schemeClr val="tx1"/>
                          </a:solidFill>
                          <a:latin typeface="Futura Bold" panose="020B0604020202020204" charset="0"/>
                        </a:rPr>
                        <a:t>Incinérateur de déchets hospitaliers</a:t>
                      </a:r>
                      <a:endParaRPr lang="en-US" dirty="0">
                        <a:solidFill>
                          <a:schemeClr val="tx1"/>
                        </a:solidFill>
                        <a:latin typeface="Futura Bold" panose="020B0604020202020204" charset="0"/>
                      </a:endParaRPr>
                    </a:p>
                  </a:txBody>
                  <a:tcPr>
                    <a:solidFill>
                      <a:schemeClr val="bg1"/>
                    </a:solidFill>
                  </a:tcPr>
                </a:tc>
                <a:extLst>
                  <a:ext uri="{0D108BD9-81ED-4DB2-BD59-A6C34878D82A}">
                    <a16:rowId xmlns:a16="http://schemas.microsoft.com/office/drawing/2014/main" val="261331237"/>
                  </a:ext>
                </a:extLst>
              </a:tr>
            </a:tbl>
          </a:graphicData>
        </a:graphic>
      </p:graphicFrame>
      <p:pic>
        <p:nvPicPr>
          <p:cNvPr id="1026" name="Picture 2" descr="DRGEM Corporation">
            <a:extLst>
              <a:ext uri="{FF2B5EF4-FFF2-40B4-BE49-F238E27FC236}">
                <a16:creationId xmlns:a16="http://schemas.microsoft.com/office/drawing/2014/main" id="{E471CDC4-CAC1-D1C3-69F4-DCD566223AC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80745" y="7448853"/>
            <a:ext cx="10477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iagen Logo">
            <a:extLst>
              <a:ext uri="{FF2B5EF4-FFF2-40B4-BE49-F238E27FC236}">
                <a16:creationId xmlns:a16="http://schemas.microsoft.com/office/drawing/2014/main" id="{7B3FA4D7-C9B4-72F4-2524-D524033FF84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376024" y="5859803"/>
            <a:ext cx="1300908" cy="10985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040C53E-5011-4A63-D136-C0B0A8435DC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17039" y="5609480"/>
            <a:ext cx="1389471" cy="1389471"/>
          </a:xfrm>
          <a:prstGeom prst="rect">
            <a:avLst/>
          </a:prstGeom>
          <a:noFill/>
          <a:extLst>
            <a:ext uri="{909E8E84-426E-40DD-AFC4-6F175D3DCCD1}">
              <a14:hiddenFill xmlns:a14="http://schemas.microsoft.com/office/drawing/2010/main">
                <a:solidFill>
                  <a:srgbClr val="FFFFFF"/>
                </a:solidFill>
              </a14:hiddenFill>
            </a:ext>
          </a:extLst>
        </p:spPr>
      </p:pic>
      <p:pic>
        <p:nvPicPr>
          <p:cNvPr id="1024" name="Image 1023" descr="Une image contenant texte, Police, Graphique, logo&#10;&#10;Description générée automatiquement">
            <a:extLst>
              <a:ext uri="{FF2B5EF4-FFF2-40B4-BE49-F238E27FC236}">
                <a16:creationId xmlns:a16="http://schemas.microsoft.com/office/drawing/2014/main" id="{D2AA85B8-4115-2053-337A-B550C965D0A3}"/>
              </a:ext>
            </a:extLst>
          </p:cNvPr>
          <p:cNvPicPr>
            <a:picLocks noChangeAspect="1"/>
          </p:cNvPicPr>
          <p:nvPr/>
        </p:nvPicPr>
        <p:blipFill>
          <a:blip r:embed="rId25"/>
          <a:stretch>
            <a:fillRect/>
          </a:stretch>
        </p:blipFill>
        <p:spPr>
          <a:xfrm>
            <a:off x="8465004" y="7113685"/>
            <a:ext cx="1193346" cy="786917"/>
          </a:xfrm>
          <a:prstGeom prst="rect">
            <a:avLst/>
          </a:prstGeom>
        </p:spPr>
      </p:pic>
      <p:pic>
        <p:nvPicPr>
          <p:cNvPr id="1025" name="Image 1024">
            <a:extLst>
              <a:ext uri="{FF2B5EF4-FFF2-40B4-BE49-F238E27FC236}">
                <a16:creationId xmlns:a16="http://schemas.microsoft.com/office/drawing/2014/main" id="{234E47F9-92BD-7BB5-93FE-08636C55DCE3}"/>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0096794" y="7205880"/>
            <a:ext cx="2328165" cy="890555"/>
          </a:xfrm>
          <a:prstGeom prst="rect">
            <a:avLst/>
          </a:prstGeom>
          <a:noFill/>
          <a:ln>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4521655" y="-271880"/>
            <a:ext cx="2737645" cy="1300580"/>
            <a:chOff x="0" y="0"/>
            <a:chExt cx="3650193" cy="1734107"/>
          </a:xfrm>
        </p:grpSpPr>
        <p:sp>
          <p:nvSpPr>
            <p:cNvPr id="6" name="Freeform 6"/>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7" name="Group 7"/>
          <p:cNvGrpSpPr/>
          <p:nvPr/>
        </p:nvGrpSpPr>
        <p:grpSpPr>
          <a:xfrm>
            <a:off x="12134881" y="1028663"/>
            <a:ext cx="5246370" cy="5246370"/>
            <a:chOff x="0" y="0"/>
            <a:chExt cx="812800" cy="812800"/>
          </a:xfrm>
        </p:grpSpPr>
        <p:sp>
          <p:nvSpPr>
            <p:cNvPr id="8" name="Freeform 8"/>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9"/>
              <a:stretch>
                <a:fillRect l="-16666" r="-16666"/>
              </a:stretch>
            </a:blipFill>
          </p:spPr>
          <p:txBody>
            <a:bodyPr/>
            <a:lstStyle/>
            <a:p>
              <a:endParaRPr lang="en-US"/>
            </a:p>
          </p:txBody>
        </p:sp>
      </p:grpSp>
      <p:sp>
        <p:nvSpPr>
          <p:cNvPr id="9" name="TextBox 9"/>
          <p:cNvSpPr txBox="1"/>
          <p:nvPr/>
        </p:nvSpPr>
        <p:spPr>
          <a:xfrm>
            <a:off x="1121095" y="8204715"/>
            <a:ext cx="9201344" cy="83933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+221 33 867 31 65 /33 867 31 54</a:t>
            </a:r>
          </a:p>
          <a:p>
            <a:pPr algn="l">
              <a:lnSpc>
                <a:spcPts val="3499"/>
              </a:lnSpc>
            </a:pPr>
            <a:endParaRPr lang="en-US" sz="2000" dirty="0">
              <a:solidFill>
                <a:srgbClr val="FFFFFF"/>
              </a:solidFill>
              <a:latin typeface="Futura"/>
            </a:endParaRPr>
          </a:p>
        </p:txBody>
      </p:sp>
      <p:sp>
        <p:nvSpPr>
          <p:cNvPr id="10" name="TextBox 10"/>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err="1">
                <a:solidFill>
                  <a:srgbClr val="FFFFFF"/>
                </a:solidFill>
                <a:latin typeface="Futura"/>
                <a:ea typeface="Futura"/>
              </a:rPr>
              <a:t>Immeuble</a:t>
            </a:r>
            <a:r>
              <a:rPr lang="en-US" sz="2000" dirty="0">
                <a:solidFill>
                  <a:srgbClr val="FFFFFF"/>
                </a:solidFill>
                <a:latin typeface="Futura"/>
                <a:ea typeface="Futura"/>
              </a:rPr>
              <a:t> N°110 </a:t>
            </a:r>
            <a:r>
              <a:rPr lang="en-US" sz="2000" dirty="0" err="1">
                <a:solidFill>
                  <a:srgbClr val="FFFFFF"/>
                </a:solidFill>
                <a:latin typeface="Futura"/>
                <a:ea typeface="Futura"/>
              </a:rPr>
              <a:t>Cité</a:t>
            </a:r>
            <a:r>
              <a:rPr lang="en-US" sz="2000" dirty="0">
                <a:solidFill>
                  <a:srgbClr val="FFFFFF"/>
                </a:solidFill>
                <a:latin typeface="Futura"/>
                <a:ea typeface="Futura"/>
              </a:rPr>
              <a:t> CICES - BP : 27045 Dakar</a:t>
            </a:r>
          </a:p>
          <a:p>
            <a:pPr algn="l">
              <a:lnSpc>
                <a:spcPts val="3499"/>
              </a:lnSpc>
            </a:pPr>
            <a:endParaRPr lang="en-US" sz="2499" dirty="0">
              <a:solidFill>
                <a:srgbClr val="FFFFFF"/>
              </a:solidFill>
              <a:latin typeface="Futura"/>
              <a:ea typeface="Futura"/>
            </a:endParaRPr>
          </a:p>
        </p:txBody>
      </p:sp>
      <p:sp>
        <p:nvSpPr>
          <p:cNvPr id="11" name="TextBox 11"/>
          <p:cNvSpPr txBox="1"/>
          <p:nvPr/>
        </p:nvSpPr>
        <p:spPr>
          <a:xfrm>
            <a:off x="5569412" y="619422"/>
            <a:ext cx="7102871" cy="1435099"/>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STE</a:t>
            </a:r>
          </a:p>
          <a:p>
            <a:pPr algn="l">
              <a:lnSpc>
                <a:spcPts val="4900"/>
              </a:lnSpc>
            </a:pPr>
            <a:endParaRPr lang="en-US" sz="3500">
              <a:solidFill>
                <a:srgbClr val="231F20"/>
              </a:solidFill>
              <a:latin typeface="Futura Ultra-Bold"/>
            </a:endParaRPr>
          </a:p>
        </p:txBody>
      </p:sp>
      <p:sp>
        <p:nvSpPr>
          <p:cNvPr id="12" name="TextBox 12"/>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3" name="TextBox 13"/>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4" name="ZoneTexte 13"/>
          <p:cNvSpPr txBox="1"/>
          <p:nvPr/>
        </p:nvSpPr>
        <p:spPr>
          <a:xfrm>
            <a:off x="12570068" y="6399712"/>
            <a:ext cx="4038600" cy="984885"/>
          </a:xfrm>
          <a:prstGeom prst="rect">
            <a:avLst/>
          </a:prstGeom>
          <a:noFill/>
        </p:spPr>
        <p:txBody>
          <a:bodyPr wrap="square" rtlCol="0">
            <a:spAutoFit/>
          </a:bodyPr>
          <a:lstStyle/>
          <a:p>
            <a:pPr algn="ctr"/>
            <a:r>
              <a:rPr lang="en-US" sz="2000" dirty="0" err="1">
                <a:latin typeface="Futura"/>
              </a:rPr>
              <a:t>Ibrahima</a:t>
            </a:r>
            <a:r>
              <a:rPr lang="en-US" sz="2000" dirty="0">
                <a:latin typeface="Futura"/>
              </a:rPr>
              <a:t> KA </a:t>
            </a:r>
          </a:p>
          <a:p>
            <a:pPr algn="ctr"/>
            <a:r>
              <a:rPr lang="en-US" sz="2000" dirty="0">
                <a:latin typeface="Futura"/>
              </a:rPr>
              <a:t>DG</a:t>
            </a:r>
          </a:p>
          <a:p>
            <a:endParaRPr lang="fr-FR"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17004" y="7998010"/>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4521655" y="365562"/>
            <a:ext cx="2737645" cy="1300580"/>
            <a:chOff x="0" y="0"/>
            <a:chExt cx="3650193" cy="1734107"/>
          </a:xfrm>
        </p:grpSpPr>
        <p:sp>
          <p:nvSpPr>
            <p:cNvPr id="6" name="Freeform 6"/>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7" name="Group 7"/>
          <p:cNvGrpSpPr/>
          <p:nvPr/>
        </p:nvGrpSpPr>
        <p:grpSpPr>
          <a:xfrm>
            <a:off x="1191362" y="-36559"/>
            <a:ext cx="2957086" cy="2073142"/>
            <a:chOff x="0" y="0"/>
            <a:chExt cx="4898583" cy="3467536"/>
          </a:xfrm>
        </p:grpSpPr>
        <p:sp>
          <p:nvSpPr>
            <p:cNvPr id="8" name="Freeform 8"/>
            <p:cNvSpPr/>
            <p:nvPr/>
          </p:nvSpPr>
          <p:spPr>
            <a:xfrm>
              <a:off x="0" y="0"/>
              <a:ext cx="4898644" cy="3467481"/>
            </a:xfrm>
            <a:custGeom>
              <a:avLst/>
              <a:gdLst/>
              <a:ahLst/>
              <a:cxnLst/>
              <a:rect l="l" t="t" r="r" b="b"/>
              <a:pathLst>
                <a:path w="4898644" h="3467481">
                  <a:moveTo>
                    <a:pt x="0" y="0"/>
                  </a:moveTo>
                  <a:lnTo>
                    <a:pt x="4898644" y="0"/>
                  </a:lnTo>
                  <a:lnTo>
                    <a:pt x="4898644" y="3467481"/>
                  </a:lnTo>
                  <a:lnTo>
                    <a:pt x="0" y="3467481"/>
                  </a:lnTo>
                  <a:lnTo>
                    <a:pt x="0" y="0"/>
                  </a:lnTo>
                  <a:close/>
                </a:path>
              </a:pathLst>
            </a:custGeom>
            <a:blipFill>
              <a:blip r:embed="rId9"/>
              <a:stretch>
                <a:fillRect r="1" b="-1"/>
              </a:stretch>
            </a:blipFill>
          </p:spPr>
          <p:txBody>
            <a:bodyPr/>
            <a:lstStyle/>
            <a:p>
              <a:endParaRPr lang="en-US"/>
            </a:p>
          </p:txBody>
        </p:sp>
      </p:grpSp>
      <p:grpSp>
        <p:nvGrpSpPr>
          <p:cNvPr id="9" name="Group 9"/>
          <p:cNvGrpSpPr/>
          <p:nvPr/>
        </p:nvGrpSpPr>
        <p:grpSpPr>
          <a:xfrm>
            <a:off x="12012961" y="1788779"/>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10"/>
              <a:stretch>
                <a:fillRect l="-16666" r="-16666"/>
              </a:stretch>
            </a:blipFill>
          </p:spPr>
          <p:txBody>
            <a:bodyPr/>
            <a:lstStyle/>
            <a:p>
              <a:endParaRPr lang="en-US"/>
            </a:p>
          </p:txBody>
        </p:sp>
      </p:grpSp>
      <p:sp>
        <p:nvSpPr>
          <p:cNvPr id="11" name="TextBox 11"/>
          <p:cNvSpPr txBox="1"/>
          <p:nvPr/>
        </p:nvSpPr>
        <p:spPr>
          <a:xfrm>
            <a:off x="1121095" y="8204715"/>
            <a:ext cx="9201344" cy="1003300"/>
          </a:xfrm>
          <a:prstGeom prst="rect">
            <a:avLst/>
          </a:prstGeom>
        </p:spPr>
        <p:txBody>
          <a:bodyPr lIns="0" tIns="0" rIns="0" bIns="0" rtlCol="0" anchor="t">
            <a:spAutoFit/>
          </a:bodyPr>
          <a:lstStyle/>
          <a:p>
            <a:pPr algn="l">
              <a:lnSpc>
                <a:spcPts val="3499"/>
              </a:lnSpc>
            </a:pPr>
            <a:r>
              <a:rPr lang="en-US" sz="2499">
                <a:solidFill>
                  <a:srgbClr val="FFFFFF"/>
                </a:solidFill>
                <a:latin typeface="Futura"/>
              </a:rPr>
              <a:t>TEL: +221 77 526 86 09</a:t>
            </a:r>
          </a:p>
          <a:p>
            <a:pPr algn="l">
              <a:lnSpc>
                <a:spcPts val="3499"/>
              </a:lnSpc>
            </a:pPr>
            <a:endParaRPr lang="en-US" sz="2499">
              <a:solidFill>
                <a:srgbClr val="FFFFFF"/>
              </a:solidFill>
              <a:latin typeface="Futura"/>
            </a:endParaRPr>
          </a:p>
        </p:txBody>
      </p:sp>
      <p:sp>
        <p:nvSpPr>
          <p:cNvPr id="12" name="TextBox 12"/>
          <p:cNvSpPr txBox="1"/>
          <p:nvPr/>
        </p:nvSpPr>
        <p:spPr>
          <a:xfrm>
            <a:off x="1121095" y="8659166"/>
            <a:ext cx="9277103" cy="1879600"/>
          </a:xfrm>
          <a:prstGeom prst="rect">
            <a:avLst/>
          </a:prstGeom>
        </p:spPr>
        <p:txBody>
          <a:bodyPr lIns="0" tIns="0" rIns="0" bIns="0" rtlCol="0" anchor="t">
            <a:spAutoFit/>
          </a:bodyPr>
          <a:lstStyle/>
          <a:p>
            <a:pPr algn="l">
              <a:lnSpc>
                <a:spcPts val="3499"/>
              </a:lnSpc>
            </a:pPr>
            <a:r>
              <a:rPr lang="en-US" sz="2499">
                <a:solidFill>
                  <a:srgbClr val="FFFFFF"/>
                </a:solidFill>
                <a:latin typeface="Futura"/>
              </a:rPr>
              <a:t>20 rue Elhadj Mbaye GUEYE Dakar</a:t>
            </a:r>
          </a:p>
          <a:p>
            <a:pPr algn="l">
              <a:lnSpc>
                <a:spcPts val="3499"/>
              </a:lnSpc>
            </a:pPr>
            <a:r>
              <a:rPr lang="en-US" sz="2499">
                <a:solidFill>
                  <a:srgbClr val="FFFFFF"/>
                </a:solidFill>
                <a:latin typeface="Futura"/>
              </a:rPr>
              <a:t>h</a:t>
            </a:r>
            <a:r>
              <a:rPr lang="en-US" sz="2499" u="sng">
                <a:solidFill>
                  <a:srgbClr val="0000FF"/>
                </a:solidFill>
                <a:latin typeface="Futura"/>
                <a:hlinkClick r:id="rId11" tooltip="https://la3m.sn"/>
              </a:rPr>
              <a:t>ttps://la3m.sn/</a:t>
            </a:r>
          </a:p>
          <a:p>
            <a:pPr algn="l">
              <a:lnSpc>
                <a:spcPts val="3499"/>
              </a:lnSpc>
            </a:pPr>
            <a:endParaRPr lang="en-US" sz="2499" u="sng">
              <a:solidFill>
                <a:srgbClr val="0000FF"/>
              </a:solidFill>
              <a:latin typeface="Futura"/>
              <a:hlinkClick r:id="rId11" tooltip="https://la3m.sn"/>
            </a:endParaRPr>
          </a:p>
          <a:p>
            <a:pPr algn="l">
              <a:lnSpc>
                <a:spcPts val="3499"/>
              </a:lnSpc>
            </a:pPr>
            <a:endParaRPr lang="en-US" sz="2499" u="sng">
              <a:solidFill>
                <a:srgbClr val="0000FF"/>
              </a:solidFill>
              <a:latin typeface="Futura"/>
              <a:hlinkClick r:id="rId11" tooltip="https://la3m.sn"/>
            </a:endParaRPr>
          </a:p>
        </p:txBody>
      </p:sp>
      <p:sp>
        <p:nvSpPr>
          <p:cNvPr id="13" name="TextBox 13"/>
          <p:cNvSpPr txBox="1"/>
          <p:nvPr/>
        </p:nvSpPr>
        <p:spPr>
          <a:xfrm>
            <a:off x="1437078" y="2751463"/>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4" name="TextBox 14"/>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5" name="Rectangle 14"/>
          <p:cNvSpPr/>
          <p:nvPr/>
        </p:nvSpPr>
        <p:spPr>
          <a:xfrm>
            <a:off x="8520688" y="4958834"/>
            <a:ext cx="184731" cy="369332"/>
          </a:xfrm>
          <a:prstGeom prst="rect">
            <a:avLst/>
          </a:prstGeom>
        </p:spPr>
        <p:txBody>
          <a:bodyPr wrap="none">
            <a:spAutoFit/>
          </a:bodyPr>
          <a:lstStyle/>
          <a:p>
            <a:endParaRPr lang="fr-FR" dirty="0"/>
          </a:p>
        </p:txBody>
      </p:sp>
      <p:sp>
        <p:nvSpPr>
          <p:cNvPr id="16" name="ZoneTexte 15"/>
          <p:cNvSpPr txBox="1"/>
          <p:nvPr/>
        </p:nvSpPr>
        <p:spPr>
          <a:xfrm>
            <a:off x="12540646" y="7160363"/>
            <a:ext cx="4191000" cy="707886"/>
          </a:xfrm>
          <a:prstGeom prst="rect">
            <a:avLst/>
          </a:prstGeom>
          <a:noFill/>
        </p:spPr>
        <p:txBody>
          <a:bodyPr wrap="square" rtlCol="0">
            <a:spAutoFit/>
          </a:bodyPr>
          <a:lstStyle/>
          <a:p>
            <a:pPr algn="ctr"/>
            <a:r>
              <a:rPr lang="fr-FR" sz="2000" dirty="0">
                <a:latin typeface="Futura" panose="020B0604020202020204" charset="0"/>
              </a:rPr>
              <a:t>Mamadou BALDE </a:t>
            </a:r>
          </a:p>
          <a:p>
            <a:pPr algn="ctr"/>
            <a:r>
              <a:rPr lang="fr-FR" sz="2000" dirty="0">
                <a:latin typeface="Futura" panose="020B0604020202020204" charset="0"/>
              </a:rPr>
              <a:t>DIRECTEUR GENERAL</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521655" y="-271880"/>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097127" y="1063470"/>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33 867 07 00</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266, </a:t>
            </a:r>
            <a:r>
              <a:rPr lang="en-US" sz="2000" dirty="0" err="1">
                <a:solidFill>
                  <a:srgbClr val="FFFFFF"/>
                </a:solidFill>
                <a:latin typeface="Futura"/>
              </a:rPr>
              <a:t>Cité</a:t>
            </a:r>
            <a:r>
              <a:rPr lang="en-US" sz="2000" dirty="0">
                <a:solidFill>
                  <a:srgbClr val="FFFFFF"/>
                </a:solidFill>
                <a:latin typeface="Futura"/>
              </a:rPr>
              <a:t> </a:t>
            </a:r>
            <a:r>
              <a:rPr lang="en-US" sz="2000" dirty="0" err="1">
                <a:solidFill>
                  <a:srgbClr val="FFFFFF"/>
                </a:solidFill>
                <a:latin typeface="Futura"/>
              </a:rPr>
              <a:t>Aelmas</a:t>
            </a:r>
            <a:r>
              <a:rPr lang="en-US" sz="2000" dirty="0">
                <a:solidFill>
                  <a:srgbClr val="FFFFFF"/>
                </a:solidFill>
                <a:latin typeface="Futura"/>
              </a:rPr>
              <a:t> </a:t>
            </a:r>
            <a:r>
              <a:rPr lang="en-US" sz="2000" dirty="0" err="1">
                <a:solidFill>
                  <a:srgbClr val="FFFFFF"/>
                </a:solidFill>
                <a:latin typeface="Futura"/>
              </a:rPr>
              <a:t>Ouest</a:t>
            </a:r>
            <a:r>
              <a:rPr lang="en-US" sz="2000" dirty="0">
                <a:solidFill>
                  <a:srgbClr val="FFFFFF"/>
                </a:solidFill>
                <a:latin typeface="Futura"/>
              </a:rPr>
              <a:t> </a:t>
            </a:r>
            <a:r>
              <a:rPr lang="en-US" sz="2000" dirty="0" err="1">
                <a:solidFill>
                  <a:srgbClr val="FFFFFF"/>
                </a:solidFill>
                <a:latin typeface="Futura"/>
              </a:rPr>
              <a:t>Foire</a:t>
            </a:r>
            <a:r>
              <a:rPr lang="en-US" sz="2000" dirty="0">
                <a:solidFill>
                  <a:srgbClr val="FFFFFF"/>
                </a:solidFill>
                <a:latin typeface="Futura"/>
              </a:rPr>
              <a:t> - BP : 25338 Dakar </a:t>
            </a:r>
            <a:r>
              <a:rPr lang="en-US" sz="2000" dirty="0" err="1">
                <a:solidFill>
                  <a:srgbClr val="FFFFFF"/>
                </a:solidFill>
                <a:latin typeface="Futura"/>
              </a:rPr>
              <a:t>Fann</a:t>
            </a:r>
            <a:endParaRPr lang="en-US" sz="2000"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3" name="TextBox 13"/>
          <p:cNvSpPr txBox="1"/>
          <p:nvPr/>
        </p:nvSpPr>
        <p:spPr>
          <a:xfrm>
            <a:off x="1676400" y="328141"/>
            <a:ext cx="7102871" cy="1435099"/>
          </a:xfrm>
          <a:prstGeom prst="rect">
            <a:avLst/>
          </a:prstGeom>
        </p:spPr>
        <p:txBody>
          <a:bodyPr lIns="0" tIns="0" rIns="0" bIns="0" rtlCol="0" anchor="t">
            <a:spAutoFit/>
          </a:bodyPr>
          <a:lstStyle/>
          <a:p>
            <a:pPr algn="l">
              <a:lnSpc>
                <a:spcPts val="4900"/>
              </a:lnSpc>
            </a:pPr>
            <a:r>
              <a:rPr lang="en-US" sz="3500" dirty="0">
                <a:solidFill>
                  <a:srgbClr val="231F20"/>
                </a:solidFill>
                <a:latin typeface="Futura Ultra-Bold"/>
              </a:rPr>
              <a:t>SWISSPHARM</a:t>
            </a:r>
          </a:p>
          <a:p>
            <a:pPr algn="l">
              <a:lnSpc>
                <a:spcPts val="4900"/>
              </a:lnSpc>
            </a:pPr>
            <a:endParaRPr lang="en-US" sz="3500" dirty="0">
              <a:solidFill>
                <a:srgbClr val="231F20"/>
              </a:solidFill>
              <a:latin typeface="Futura Ultra-Bold"/>
            </a:endParaRPr>
          </a:p>
        </p:txBody>
      </p:sp>
      <p:sp>
        <p:nvSpPr>
          <p:cNvPr id="14" name="TextBox 14"/>
          <p:cNvSpPr txBox="1"/>
          <p:nvPr/>
        </p:nvSpPr>
        <p:spPr>
          <a:xfrm>
            <a:off x="11961198" y="8304601"/>
            <a:ext cx="4432699" cy="12278371"/>
          </a:xfrm>
          <a:prstGeom prst="rect">
            <a:avLst/>
          </a:prstGeom>
        </p:spPr>
        <p:txBody>
          <a:bodyPr lIns="0" tIns="0" rIns="0" bIns="0" rtlCol="0" anchor="t">
            <a:spAutoFit/>
          </a:bodyPr>
          <a:lstStyle/>
          <a:p>
            <a:pPr algn="ctr">
              <a:lnSpc>
                <a:spcPts val="3499"/>
              </a:lnSpc>
            </a:pPr>
            <a:r>
              <a:rPr lang="en-US" sz="2499">
                <a:solidFill>
                  <a:srgbClr val="FFFFFF"/>
                </a:solidFill>
                <a:latin typeface="Futura"/>
              </a:rPr>
              <a:t>Massamba DIA</a:t>
            </a:r>
          </a:p>
          <a:p>
            <a:pPr algn="ctr">
              <a:lnSpc>
                <a:spcPts val="3570"/>
              </a:lnSpc>
            </a:pPr>
            <a:r>
              <a:rPr lang="en-US" sz="2550">
                <a:solidFill>
                  <a:srgbClr val="FFFFFF"/>
                </a:solidFill>
                <a:latin typeface="Futura"/>
              </a:rPr>
              <a:t>+221  33 867 07 00 </a:t>
            </a:r>
          </a:p>
          <a:p>
            <a:pPr algn="ctr">
              <a:lnSpc>
                <a:spcPts val="3151"/>
              </a:lnSpc>
            </a:pPr>
            <a:r>
              <a:rPr lang="en-US" sz="2250">
                <a:solidFill>
                  <a:srgbClr val="FFFFFF"/>
                </a:solidFill>
                <a:latin typeface="Futura"/>
              </a:rPr>
              <a:t>massamba.dia@swisspharm.net</a:t>
            </a:r>
          </a:p>
          <a:p>
            <a:pPr algn="ctr">
              <a:lnSpc>
                <a:spcPts val="3291"/>
              </a:lnSpc>
            </a:pPr>
            <a:endParaRPr lang="en-US" sz="2250">
              <a:solidFill>
                <a:srgbClr val="FFFFFF"/>
              </a:solidFill>
              <a:latin typeface="Futura"/>
            </a:endParaRPr>
          </a:p>
          <a:p>
            <a:pPr algn="ctr">
              <a:lnSpc>
                <a:spcPts val="3291"/>
              </a:lnSpc>
            </a:pPr>
            <a:endParaRPr lang="en-US" sz="2250">
              <a:solidFill>
                <a:srgbClr val="FFFFFF"/>
              </a:solidFill>
              <a:latin typeface="Futura"/>
            </a:endParaRPr>
          </a:p>
          <a:p>
            <a:pPr algn="ctr">
              <a:lnSpc>
                <a:spcPts val="3291"/>
              </a:lnSpc>
            </a:pPr>
            <a:endParaRPr lang="en-US" sz="2250">
              <a:solidFill>
                <a:srgbClr val="FFFFFF"/>
              </a:solidFill>
              <a:latin typeface="Futura"/>
            </a:endParaRPr>
          </a:p>
          <a:p>
            <a:pPr algn="ctr">
              <a:lnSpc>
                <a:spcPts val="3291"/>
              </a:lnSpc>
            </a:pPr>
            <a:endParaRPr lang="en-US" sz="2250">
              <a:solidFill>
                <a:srgbClr val="FFFFFF"/>
              </a:solidFill>
              <a:latin typeface="Futura"/>
            </a:endParaRPr>
          </a:p>
          <a:p>
            <a:pPr algn="ctr">
              <a:lnSpc>
                <a:spcPts val="3291"/>
              </a:lnSpc>
            </a:pPr>
            <a:endParaRPr lang="en-US" sz="2250">
              <a:solidFill>
                <a:srgbClr val="FFFFFF"/>
              </a:solidFill>
              <a:latin typeface="Futura"/>
            </a:endParaRPr>
          </a:p>
          <a:p>
            <a:pPr algn="ctr">
              <a:lnSpc>
                <a:spcPts val="3291"/>
              </a:lnSpc>
            </a:pPr>
            <a:endParaRPr lang="en-US" sz="2250">
              <a:solidFill>
                <a:srgbClr val="FFFFFF"/>
              </a:solidFill>
              <a:latin typeface="Futura"/>
            </a:endParaRPr>
          </a:p>
          <a:p>
            <a:pPr algn="ctr">
              <a:lnSpc>
                <a:spcPts val="3291"/>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3570"/>
              </a:lnSpc>
            </a:pPr>
            <a:endParaRPr lang="en-US" sz="2250">
              <a:solidFill>
                <a:srgbClr val="FFFFFF"/>
              </a:solidFill>
              <a:latin typeface="Futura"/>
            </a:endParaRPr>
          </a:p>
          <a:p>
            <a:pPr algn="ctr">
              <a:lnSpc>
                <a:spcPts val="2550"/>
              </a:lnSpc>
            </a:pPr>
            <a:endParaRPr lang="en-US" sz="2250">
              <a:solidFill>
                <a:srgbClr val="FFFFFF"/>
              </a:solidFill>
              <a:latin typeface="Futura"/>
            </a:endParaRPr>
          </a:p>
        </p:txBody>
      </p:sp>
      <p:sp>
        <p:nvSpPr>
          <p:cNvPr id="15" name="TextBox 15"/>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6" name="TextBox 16"/>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7" name="ZoneTexte 16"/>
          <p:cNvSpPr txBox="1"/>
          <p:nvPr/>
        </p:nvSpPr>
        <p:spPr>
          <a:xfrm>
            <a:off x="12677084" y="6393200"/>
            <a:ext cx="3820897" cy="984885"/>
          </a:xfrm>
          <a:prstGeom prst="rect">
            <a:avLst/>
          </a:prstGeom>
          <a:noFill/>
        </p:spPr>
        <p:txBody>
          <a:bodyPr wrap="square" rtlCol="0">
            <a:spAutoFit/>
          </a:bodyPr>
          <a:lstStyle/>
          <a:p>
            <a:pPr algn="ctr"/>
            <a:r>
              <a:rPr lang="en-US" sz="2000" dirty="0" err="1">
                <a:latin typeface="Futura"/>
              </a:rPr>
              <a:t>Massamba</a:t>
            </a:r>
            <a:r>
              <a:rPr lang="en-US" sz="2000" dirty="0">
                <a:latin typeface="Futura"/>
              </a:rPr>
              <a:t> DIA</a:t>
            </a:r>
          </a:p>
          <a:p>
            <a:pPr algn="ctr"/>
            <a:r>
              <a:rPr lang="en-US" sz="2000" dirty="0">
                <a:latin typeface="Futura"/>
              </a:rPr>
              <a:t>DG</a:t>
            </a:r>
          </a:p>
          <a:p>
            <a:endParaRPr lang="fr-FR"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AFCD98F-BE4A-0AC4-AEE6-2E5B6DAB88E9}"/>
              </a:ext>
            </a:extLst>
          </p:cNvPr>
          <p:cNvSpPr/>
          <p:nvPr/>
        </p:nvSpPr>
        <p:spPr>
          <a:xfrm>
            <a:off x="1028669" y="-192648"/>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2A1A5645-2C97-7F34-0347-D22CA8022E7D}"/>
              </a:ext>
            </a:extLst>
          </p:cNvPr>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38E65C05-3063-B7A3-5C38-AF3B2ADAB088}"/>
              </a:ext>
            </a:extLst>
          </p:cNvPr>
          <p:cNvSpPr/>
          <p:nvPr/>
        </p:nvSpPr>
        <p:spPr>
          <a:xfrm>
            <a:off x="717004" y="7998009"/>
            <a:ext cx="10009526" cy="2212047"/>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F7ABC214-4779-8D78-E34F-43DD24D94788}"/>
              </a:ext>
            </a:extLst>
          </p:cNvPr>
          <p:cNvGrpSpPr/>
          <p:nvPr/>
        </p:nvGrpSpPr>
        <p:grpSpPr>
          <a:xfrm>
            <a:off x="12092047" y="7436453"/>
            <a:ext cx="4171001" cy="1058648"/>
            <a:chOff x="0" y="0"/>
            <a:chExt cx="5561335" cy="1411531"/>
          </a:xfrm>
        </p:grpSpPr>
        <p:sp>
          <p:nvSpPr>
            <p:cNvPr id="6" name="Freeform 6">
              <a:extLst>
                <a:ext uri="{FF2B5EF4-FFF2-40B4-BE49-F238E27FC236}">
                  <a16:creationId xmlns:a16="http://schemas.microsoft.com/office/drawing/2014/main" id="{8D9B090D-C24E-DAC8-55BF-04AF9506E901}"/>
                </a:ext>
              </a:extLst>
            </p:cNvPr>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a:extLst>
              <a:ext uri="{FF2B5EF4-FFF2-40B4-BE49-F238E27FC236}">
                <a16:creationId xmlns:a16="http://schemas.microsoft.com/office/drawing/2014/main" id="{E4B3B825-5B60-C730-5DF9-778C95770A8D}"/>
              </a:ext>
            </a:extLst>
          </p:cNvPr>
          <p:cNvGrpSpPr/>
          <p:nvPr/>
        </p:nvGrpSpPr>
        <p:grpSpPr>
          <a:xfrm>
            <a:off x="14521655" y="-271880"/>
            <a:ext cx="2737645" cy="1300580"/>
            <a:chOff x="0" y="0"/>
            <a:chExt cx="3650193" cy="1734107"/>
          </a:xfrm>
        </p:grpSpPr>
        <p:sp>
          <p:nvSpPr>
            <p:cNvPr id="8" name="Freeform 8">
              <a:extLst>
                <a:ext uri="{FF2B5EF4-FFF2-40B4-BE49-F238E27FC236}">
                  <a16:creationId xmlns:a16="http://schemas.microsoft.com/office/drawing/2014/main" id="{18CF39FD-C698-8889-55C6-5798CBE2D2E6}"/>
                </a:ext>
              </a:extLst>
            </p:cNvPr>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sp>
        <p:nvSpPr>
          <p:cNvPr id="9" name="TextBox 14">
            <a:extLst>
              <a:ext uri="{FF2B5EF4-FFF2-40B4-BE49-F238E27FC236}">
                <a16:creationId xmlns:a16="http://schemas.microsoft.com/office/drawing/2014/main" id="{CA048BD0-C1A4-0F73-EF6A-4E7715BE9992}"/>
              </a:ext>
            </a:extLst>
          </p:cNvPr>
          <p:cNvSpPr txBox="1"/>
          <p:nvPr/>
        </p:nvSpPr>
        <p:spPr>
          <a:xfrm>
            <a:off x="1394218" y="1739419"/>
            <a:ext cx="8961120" cy="2413481"/>
          </a:xfrm>
          <a:prstGeom prst="rect">
            <a:avLst/>
          </a:prstGeom>
        </p:spPr>
        <p:txBody>
          <a:bodyPr lIns="0" tIns="0" rIns="0" bIns="0" rtlCol="0" anchor="t">
            <a:spAutoFit/>
          </a:bodyPr>
          <a:lstStyle/>
          <a:p>
            <a:pPr algn="l">
              <a:lnSpc>
                <a:spcPts val="2311"/>
              </a:lnSpc>
            </a:pPr>
            <a:r>
              <a:rPr lang="en-US" sz="1800" dirty="0" err="1">
                <a:solidFill>
                  <a:srgbClr val="008200"/>
                </a:solidFill>
                <a:latin typeface="Futura Bold"/>
              </a:rPr>
              <a:t>Création</a:t>
            </a:r>
            <a:r>
              <a:rPr lang="en-US" sz="1800" dirty="0">
                <a:solidFill>
                  <a:srgbClr val="008200"/>
                </a:solidFill>
                <a:latin typeface="Futura Bold"/>
              </a:rPr>
              <a:t> : 1990</a:t>
            </a:r>
          </a:p>
          <a:p>
            <a:pPr marL="12700">
              <a:lnSpc>
                <a:spcPct val="100000"/>
              </a:lnSpc>
              <a:spcBef>
                <a:spcPts val="560"/>
              </a:spcBef>
            </a:pPr>
            <a:r>
              <a:rPr lang="fr-FR" sz="1800" b="1" spc="-40" dirty="0">
                <a:latin typeface="Futura Bold" panose="020B0604020202020204" charset="0"/>
                <a:cs typeface="Trebuchet MS"/>
              </a:rPr>
              <a:t>technologies</a:t>
            </a:r>
            <a:r>
              <a:rPr lang="fr-FR" sz="1800" b="1" spc="45" dirty="0">
                <a:latin typeface="Futura Bold" panose="020B0604020202020204" charset="0"/>
                <a:cs typeface="Trebuchet MS"/>
              </a:rPr>
              <a:t> </a:t>
            </a:r>
            <a:r>
              <a:rPr lang="fr-FR" sz="1800" b="1" spc="-40" dirty="0">
                <a:latin typeface="Futura Bold" panose="020B0604020202020204" charset="0"/>
                <a:cs typeface="Trebuchet MS"/>
              </a:rPr>
              <a:t>Services</a:t>
            </a:r>
            <a:r>
              <a:rPr lang="fr-FR" sz="1800" b="1" spc="45" dirty="0">
                <a:latin typeface="Futura Bold" panose="020B0604020202020204" charset="0"/>
                <a:cs typeface="Trebuchet MS"/>
              </a:rPr>
              <a:t> </a:t>
            </a:r>
            <a:r>
              <a:rPr lang="fr-FR" sz="1800" b="1" spc="-10" dirty="0">
                <a:latin typeface="Futura Bold" panose="020B0604020202020204" charset="0"/>
                <a:cs typeface="Trebuchet MS"/>
              </a:rPr>
              <a:t>(</a:t>
            </a:r>
            <a:r>
              <a:rPr lang="fr-FR" sz="1800" b="1" spc="-10" dirty="0" err="1">
                <a:latin typeface="Futura Bold" panose="020B0604020202020204" charset="0"/>
                <a:cs typeface="Trebuchet MS"/>
              </a:rPr>
              <a:t>tS</a:t>
            </a:r>
            <a:r>
              <a:rPr lang="fr-FR" sz="1800" b="1" spc="-10" dirty="0">
                <a:latin typeface="Futura Bold" panose="020B0604020202020204" charset="0"/>
                <a:cs typeface="Trebuchet MS"/>
              </a:rPr>
              <a:t>)</a:t>
            </a:r>
            <a:r>
              <a:rPr lang="fr-FR" sz="1800" b="1" spc="50" dirty="0">
                <a:latin typeface="Futura Bold" panose="020B0604020202020204" charset="0"/>
                <a:cs typeface="Trebuchet MS"/>
              </a:rPr>
              <a:t> </a:t>
            </a:r>
            <a:r>
              <a:rPr lang="fr-FR" sz="1800" b="1" spc="-45" dirty="0">
                <a:latin typeface="Futura Bold" panose="020B0604020202020204" charset="0"/>
                <a:cs typeface="Trebuchet MS"/>
              </a:rPr>
              <a:t>est</a:t>
            </a:r>
            <a:r>
              <a:rPr lang="fr-FR" sz="1800" b="1" spc="45" dirty="0">
                <a:latin typeface="Futura Bold" panose="020B0604020202020204" charset="0"/>
                <a:cs typeface="Trebuchet MS"/>
              </a:rPr>
              <a:t> </a:t>
            </a:r>
            <a:r>
              <a:rPr lang="fr-FR" sz="1800" b="1" spc="-70" dirty="0">
                <a:latin typeface="Futura Bold" panose="020B0604020202020204" charset="0"/>
                <a:cs typeface="Trebuchet MS"/>
              </a:rPr>
              <a:t>une</a:t>
            </a:r>
            <a:r>
              <a:rPr lang="fr-FR" sz="1800" b="1" spc="50" dirty="0">
                <a:latin typeface="Futura Bold" panose="020B0604020202020204" charset="0"/>
                <a:cs typeface="Trebuchet MS"/>
              </a:rPr>
              <a:t> </a:t>
            </a:r>
            <a:r>
              <a:rPr lang="fr-FR" sz="1800" b="1" spc="-45" dirty="0">
                <a:latin typeface="Futura Bold" panose="020B0604020202020204" charset="0"/>
                <a:cs typeface="Trebuchet MS"/>
              </a:rPr>
              <a:t>Société</a:t>
            </a:r>
            <a:r>
              <a:rPr lang="fr-FR" sz="1800" b="1" spc="45" dirty="0">
                <a:latin typeface="Futura Bold" panose="020B0604020202020204" charset="0"/>
                <a:cs typeface="Trebuchet MS"/>
              </a:rPr>
              <a:t> </a:t>
            </a:r>
            <a:r>
              <a:rPr lang="fr-FR" sz="1800" b="1" spc="-60" dirty="0">
                <a:latin typeface="Futura Bold" panose="020B0604020202020204" charset="0"/>
                <a:cs typeface="Trebuchet MS"/>
              </a:rPr>
              <a:t>Anonyme</a:t>
            </a:r>
            <a:r>
              <a:rPr lang="fr-FR" sz="1800" b="1" spc="50" dirty="0">
                <a:latin typeface="Futura Bold" panose="020B0604020202020204" charset="0"/>
                <a:cs typeface="Trebuchet MS"/>
              </a:rPr>
              <a:t> </a:t>
            </a:r>
            <a:r>
              <a:rPr lang="fr-FR" sz="1800" b="1" spc="-40" dirty="0">
                <a:latin typeface="Futura Bold" panose="020B0604020202020204" charset="0"/>
                <a:cs typeface="Trebuchet MS"/>
              </a:rPr>
              <a:t>au</a:t>
            </a:r>
            <a:r>
              <a:rPr lang="fr-FR" sz="1800" b="1" spc="459" dirty="0">
                <a:latin typeface="Futura Bold" panose="020B0604020202020204" charset="0"/>
                <a:cs typeface="Trebuchet MS"/>
              </a:rPr>
              <a:t> </a:t>
            </a:r>
            <a:r>
              <a:rPr lang="fr-FR" sz="1800" b="1" spc="-35" dirty="0">
                <a:latin typeface="Futura Bold" panose="020B0604020202020204" charset="0"/>
                <a:cs typeface="Trebuchet MS"/>
              </a:rPr>
              <a:t>capital</a:t>
            </a:r>
            <a:r>
              <a:rPr lang="fr-FR" sz="1800" b="1" spc="45" dirty="0">
                <a:latin typeface="Futura Bold" panose="020B0604020202020204" charset="0"/>
                <a:cs typeface="Trebuchet MS"/>
              </a:rPr>
              <a:t> </a:t>
            </a:r>
            <a:r>
              <a:rPr lang="fr-FR" sz="1800" b="1" spc="-75" dirty="0">
                <a:latin typeface="Futura Bold" panose="020B0604020202020204" charset="0"/>
                <a:cs typeface="Trebuchet MS"/>
              </a:rPr>
              <a:t>de</a:t>
            </a:r>
            <a:r>
              <a:rPr lang="fr-FR" dirty="0">
                <a:latin typeface="Futura Bold" panose="020B0604020202020204" charset="0"/>
                <a:cs typeface="Trebuchet MS"/>
              </a:rPr>
              <a:t> </a:t>
            </a:r>
            <a:r>
              <a:rPr lang="fr-FR" sz="1800" b="1" spc="-70" dirty="0">
                <a:latin typeface="Futura Bold" panose="020B0604020202020204" charset="0"/>
                <a:cs typeface="Trebuchet MS"/>
              </a:rPr>
              <a:t>200</a:t>
            </a:r>
            <a:r>
              <a:rPr lang="fr-FR" sz="1800" b="1" spc="-60" dirty="0">
                <a:latin typeface="Futura Bold" panose="020B0604020202020204" charset="0"/>
                <a:cs typeface="Trebuchet MS"/>
              </a:rPr>
              <a:t> </a:t>
            </a:r>
            <a:r>
              <a:rPr lang="fr-FR" sz="1800" b="1" spc="-25" dirty="0">
                <a:latin typeface="Futura Bold" panose="020B0604020202020204" charset="0"/>
                <a:cs typeface="Trebuchet MS"/>
              </a:rPr>
              <a:t>millions</a:t>
            </a:r>
            <a:r>
              <a:rPr lang="fr-FR" sz="1800" b="1" spc="185" dirty="0">
                <a:latin typeface="Futura Bold" panose="020B0604020202020204" charset="0"/>
                <a:cs typeface="Trebuchet MS"/>
              </a:rPr>
              <a:t> </a:t>
            </a:r>
            <a:r>
              <a:rPr lang="fr-FR" sz="1800" b="1" spc="-75" dirty="0">
                <a:latin typeface="Futura Bold" panose="020B0604020202020204" charset="0"/>
                <a:cs typeface="Trebuchet MS"/>
              </a:rPr>
              <a:t>de</a:t>
            </a:r>
            <a:r>
              <a:rPr lang="fr-FR" sz="1800" b="1" spc="-50" dirty="0">
                <a:latin typeface="Futura Bold" panose="020B0604020202020204" charset="0"/>
                <a:cs typeface="Trebuchet MS"/>
              </a:rPr>
              <a:t> </a:t>
            </a:r>
            <a:r>
              <a:rPr lang="fr-FR" sz="1800" b="1" spc="-55" dirty="0">
                <a:latin typeface="Futura Bold" panose="020B0604020202020204" charset="0"/>
                <a:cs typeface="Trebuchet MS"/>
              </a:rPr>
              <a:t>FCFA,</a:t>
            </a:r>
            <a:r>
              <a:rPr lang="fr-FR" sz="1800" b="1" spc="215" dirty="0">
                <a:latin typeface="Futura Bold" panose="020B0604020202020204" charset="0"/>
                <a:cs typeface="Trebuchet MS"/>
              </a:rPr>
              <a:t> </a:t>
            </a:r>
            <a:r>
              <a:rPr lang="fr-FR" sz="1800" b="1" spc="-65" dirty="0">
                <a:latin typeface="Futura Bold" panose="020B0604020202020204" charset="0"/>
                <a:cs typeface="Trebuchet MS"/>
              </a:rPr>
              <a:t>fondée</a:t>
            </a:r>
            <a:r>
              <a:rPr lang="fr-FR" sz="1800" b="1" spc="225" dirty="0">
                <a:latin typeface="Futura Bold" panose="020B0604020202020204" charset="0"/>
                <a:cs typeface="Trebuchet MS"/>
              </a:rPr>
              <a:t> </a:t>
            </a:r>
            <a:r>
              <a:rPr lang="fr-FR" sz="1800" b="1" spc="-75" dirty="0">
                <a:latin typeface="Futura Bold" panose="020B0604020202020204" charset="0"/>
                <a:cs typeface="Trebuchet MS"/>
              </a:rPr>
              <a:t>en</a:t>
            </a:r>
            <a:r>
              <a:rPr lang="fr-FR" sz="1800" b="1" spc="-50" dirty="0">
                <a:latin typeface="Futura Bold" panose="020B0604020202020204" charset="0"/>
                <a:cs typeface="Trebuchet MS"/>
              </a:rPr>
              <a:t> </a:t>
            </a:r>
            <a:r>
              <a:rPr lang="fr-FR" sz="1800" b="1" spc="-75" dirty="0">
                <a:latin typeface="Futura Bold" panose="020B0604020202020204" charset="0"/>
                <a:cs typeface="Trebuchet MS"/>
              </a:rPr>
              <a:t>1990, et </a:t>
            </a:r>
            <a:r>
              <a:rPr lang="fr-FR" sz="1800" b="1" spc="-40" dirty="0">
                <a:latin typeface="Futura Bold" panose="020B0604020202020204" charset="0"/>
                <a:cs typeface="Trebuchet MS"/>
              </a:rPr>
              <a:t>spécialisée</a:t>
            </a:r>
            <a:r>
              <a:rPr lang="fr-FR" sz="1800" b="1" spc="200" dirty="0">
                <a:latin typeface="Futura Bold" panose="020B0604020202020204" charset="0"/>
                <a:cs typeface="Trebuchet MS"/>
              </a:rPr>
              <a:t> </a:t>
            </a:r>
            <a:r>
              <a:rPr lang="fr-FR" sz="1800" b="1" spc="-35" dirty="0">
                <a:latin typeface="Futura Bold" panose="020B0604020202020204" charset="0"/>
                <a:cs typeface="Trebuchet MS"/>
              </a:rPr>
              <a:t>dans</a:t>
            </a:r>
            <a:r>
              <a:rPr lang="fr-FR" sz="1800" b="1" spc="195" dirty="0">
                <a:latin typeface="Futura Bold" panose="020B0604020202020204" charset="0"/>
                <a:cs typeface="Trebuchet MS"/>
              </a:rPr>
              <a:t> </a:t>
            </a:r>
            <a:r>
              <a:rPr lang="fr-FR" sz="1800" b="1" spc="-15" dirty="0">
                <a:latin typeface="Futura Bold" panose="020B0604020202020204" charset="0"/>
                <a:cs typeface="Trebuchet MS"/>
              </a:rPr>
              <a:t>la </a:t>
            </a:r>
            <a:r>
              <a:rPr lang="fr-FR" sz="1800" b="1" spc="-350" dirty="0">
                <a:latin typeface="Futura Bold" panose="020B0604020202020204" charset="0"/>
                <a:cs typeface="Trebuchet MS"/>
              </a:rPr>
              <a:t> </a:t>
            </a:r>
            <a:r>
              <a:rPr lang="fr-FR" sz="1800" b="1" spc="-40" dirty="0">
                <a:latin typeface="Futura Bold" panose="020B0604020202020204" charset="0"/>
                <a:cs typeface="Trebuchet MS"/>
              </a:rPr>
              <a:t>distribution</a:t>
            </a:r>
            <a:r>
              <a:rPr lang="fr-FR" sz="1800" b="1" spc="-100" dirty="0">
                <a:latin typeface="Futura Bold" panose="020B0604020202020204" charset="0"/>
                <a:cs typeface="Trebuchet MS"/>
              </a:rPr>
              <a:t> </a:t>
            </a:r>
            <a:r>
              <a:rPr lang="fr-FR" sz="1800" b="1" spc="-75" dirty="0">
                <a:latin typeface="Futura Bold" panose="020B0604020202020204" charset="0"/>
                <a:cs typeface="Trebuchet MS"/>
              </a:rPr>
              <a:t>de</a:t>
            </a:r>
            <a:r>
              <a:rPr lang="fr-FR" sz="1800" b="1" spc="-100" dirty="0">
                <a:latin typeface="Futura Bold" panose="020B0604020202020204" charset="0"/>
                <a:cs typeface="Trebuchet MS"/>
              </a:rPr>
              <a:t> </a:t>
            </a:r>
            <a:r>
              <a:rPr lang="fr-FR" sz="1800" b="1" spc="-45" dirty="0">
                <a:latin typeface="Futura Bold" panose="020B0604020202020204" charset="0"/>
                <a:cs typeface="Trebuchet MS"/>
              </a:rPr>
              <a:t>matériels</a:t>
            </a:r>
            <a:r>
              <a:rPr lang="fr-FR" sz="1800" b="1" spc="-100" dirty="0">
                <a:latin typeface="Futura Bold" panose="020B0604020202020204" charset="0"/>
                <a:cs typeface="Trebuchet MS"/>
              </a:rPr>
              <a:t> </a:t>
            </a:r>
            <a:r>
              <a:rPr lang="fr-FR" sz="1800" b="1" spc="-70" dirty="0">
                <a:latin typeface="Futura Bold" panose="020B0604020202020204" charset="0"/>
                <a:cs typeface="Trebuchet MS"/>
              </a:rPr>
              <a:t>et</a:t>
            </a:r>
            <a:r>
              <a:rPr lang="fr-FR" sz="1800" b="1" spc="-100" dirty="0">
                <a:latin typeface="Futura Bold" panose="020B0604020202020204" charset="0"/>
                <a:cs typeface="Trebuchet MS"/>
              </a:rPr>
              <a:t> </a:t>
            </a:r>
            <a:r>
              <a:rPr lang="fr-FR" sz="1800" b="1" spc="-50" dirty="0">
                <a:latin typeface="Futura Bold" panose="020B0604020202020204" charset="0"/>
                <a:cs typeface="Trebuchet MS"/>
              </a:rPr>
              <a:t>fournitures</a:t>
            </a:r>
            <a:r>
              <a:rPr lang="fr-FR" sz="1800" b="1" spc="-100" dirty="0">
                <a:latin typeface="Futura Bold" panose="020B0604020202020204" charset="0"/>
                <a:cs typeface="Trebuchet MS"/>
              </a:rPr>
              <a:t> </a:t>
            </a:r>
            <a:r>
              <a:rPr lang="fr-FR" sz="1800" b="1" spc="-65" dirty="0">
                <a:latin typeface="Futura Bold" panose="020B0604020202020204" charset="0"/>
                <a:cs typeface="Trebuchet MS"/>
              </a:rPr>
              <a:t>médicaux.</a:t>
            </a:r>
          </a:p>
          <a:p>
            <a:pPr marL="12700">
              <a:lnSpc>
                <a:spcPct val="100000"/>
              </a:lnSpc>
              <a:spcBef>
                <a:spcPts val="560"/>
              </a:spcBef>
            </a:pPr>
            <a:endParaRPr lang="fr-FR" sz="1800" b="1" spc="-65" dirty="0">
              <a:latin typeface="Futura Bold" panose="020B0604020202020204" charset="0"/>
              <a:cs typeface="Trebuchet MS"/>
            </a:endParaRPr>
          </a:p>
          <a:p>
            <a:pPr marL="12700">
              <a:lnSpc>
                <a:spcPct val="100000"/>
              </a:lnSpc>
              <a:spcBef>
                <a:spcPts val="100"/>
              </a:spcBef>
              <a:tabLst>
                <a:tab pos="469265" algn="l"/>
                <a:tab pos="469900" algn="l"/>
              </a:tabLst>
            </a:pPr>
            <a:r>
              <a:rPr lang="fr-FR" sz="1800" b="1" spc="-40" dirty="0">
                <a:latin typeface="Futura Bold" panose="020B0604020202020204" charset="0"/>
                <a:cs typeface="Trebuchet MS"/>
              </a:rPr>
              <a:t>Parmi </a:t>
            </a:r>
            <a:r>
              <a:rPr lang="fr-FR" sz="1800" b="1" spc="-25" dirty="0">
                <a:latin typeface="Futura Bold" panose="020B0604020202020204" charset="0"/>
                <a:cs typeface="Trebuchet MS"/>
              </a:rPr>
              <a:t>les </a:t>
            </a:r>
            <a:r>
              <a:rPr lang="fr-FR" sz="1800" b="1" spc="-45" dirty="0">
                <a:latin typeface="Futura Bold" panose="020B0604020202020204" charset="0"/>
                <a:cs typeface="Trebuchet MS"/>
              </a:rPr>
              <a:t>leaders </a:t>
            </a:r>
            <a:r>
              <a:rPr lang="fr-FR" sz="1800" b="1" spc="-75" dirty="0">
                <a:latin typeface="Futura Bold" panose="020B0604020202020204" charset="0"/>
                <a:cs typeface="Trebuchet MS"/>
              </a:rPr>
              <a:t>de </a:t>
            </a:r>
            <a:r>
              <a:rPr lang="fr-FR" sz="1800" b="1" spc="-35" dirty="0">
                <a:latin typeface="Futura Bold" panose="020B0604020202020204" charset="0"/>
                <a:cs typeface="Trebuchet MS"/>
              </a:rPr>
              <a:t>son </a:t>
            </a:r>
            <a:r>
              <a:rPr lang="fr-FR" sz="1800" b="1" spc="-55" dirty="0">
                <a:latin typeface="Futura Bold" panose="020B0604020202020204" charset="0"/>
                <a:cs typeface="Trebuchet MS"/>
              </a:rPr>
              <a:t>secteur </a:t>
            </a:r>
            <a:r>
              <a:rPr lang="fr-FR" sz="1800" b="1" spc="-40" dirty="0">
                <a:latin typeface="Futura Bold" panose="020B0604020202020204" charset="0"/>
                <a:cs typeface="Trebuchet MS"/>
              </a:rPr>
              <a:t>au </a:t>
            </a:r>
            <a:r>
              <a:rPr lang="fr-FR" sz="1800" b="1" spc="-35" dirty="0">
                <a:latin typeface="Futura Bold" panose="020B0604020202020204" charset="0"/>
                <a:cs typeface="Trebuchet MS"/>
              </a:rPr>
              <a:t>Sénégal, </a:t>
            </a:r>
            <a:r>
              <a:rPr lang="fr-FR" sz="1800" b="1" spc="-40" dirty="0">
                <a:latin typeface="Futura Bold" panose="020B0604020202020204" charset="0"/>
                <a:cs typeface="Trebuchet MS"/>
              </a:rPr>
              <a:t>technologies </a:t>
            </a:r>
            <a:r>
              <a:rPr lang="fr-FR" sz="1800" b="1" spc="-50" dirty="0">
                <a:latin typeface="Futura Bold" panose="020B0604020202020204" charset="0"/>
                <a:cs typeface="Trebuchet MS"/>
              </a:rPr>
              <a:t>Services </a:t>
            </a:r>
            <a:r>
              <a:rPr lang="fr-FR" b="1" spc="-25" dirty="0">
                <a:latin typeface="Futura Bold" panose="020B0604020202020204" charset="0"/>
                <a:cs typeface="Trebuchet MS"/>
              </a:rPr>
              <a:t>intervient dans les domaines suivants: </a:t>
            </a:r>
            <a:r>
              <a:rPr lang="fr-FR" sz="1800" b="1" spc="-100" dirty="0">
                <a:latin typeface="Futura Bold" panose="020B0604020202020204" charset="0"/>
                <a:cs typeface="Trebuchet MS"/>
              </a:rPr>
              <a:t>Biologie &amp; </a:t>
            </a:r>
            <a:r>
              <a:rPr lang="fr-FR" sz="1800" b="1" spc="-65" dirty="0">
                <a:latin typeface="Futura Bold" panose="020B0604020202020204" charset="0"/>
                <a:cs typeface="Trebuchet MS"/>
              </a:rPr>
              <a:t>Recherches, </a:t>
            </a:r>
            <a:r>
              <a:rPr lang="fr-FR" sz="1800" b="1" spc="-40" dirty="0">
                <a:latin typeface="Futura Bold" panose="020B0604020202020204" charset="0"/>
                <a:cs typeface="Trebuchet MS"/>
              </a:rPr>
              <a:t>Chirurgie</a:t>
            </a:r>
            <a:r>
              <a:rPr lang="fr-FR" sz="1800" b="1" spc="-100" dirty="0">
                <a:latin typeface="Futura Bold" panose="020B0604020202020204" charset="0"/>
                <a:cs typeface="Trebuchet MS"/>
              </a:rPr>
              <a:t> </a:t>
            </a:r>
            <a:r>
              <a:rPr lang="fr-FR" sz="1800" b="1" spc="-70" dirty="0">
                <a:latin typeface="Futura Bold" panose="020B0604020202020204" charset="0"/>
                <a:cs typeface="Trebuchet MS"/>
              </a:rPr>
              <a:t>et</a:t>
            </a:r>
            <a:r>
              <a:rPr lang="fr-FR" sz="1800" b="1" spc="-100" dirty="0">
                <a:latin typeface="Futura Bold" panose="020B0604020202020204" charset="0"/>
                <a:cs typeface="Trebuchet MS"/>
              </a:rPr>
              <a:t> </a:t>
            </a:r>
            <a:r>
              <a:rPr lang="fr-FR" sz="1800" b="1" spc="-30" dirty="0">
                <a:latin typeface="Futura Bold" panose="020B0604020202020204" charset="0"/>
                <a:cs typeface="Trebuchet MS"/>
              </a:rPr>
              <a:t>Spécialités, </a:t>
            </a:r>
            <a:r>
              <a:rPr lang="fr-FR" sz="1800" b="1" spc="-40" dirty="0">
                <a:latin typeface="Futura Bold" panose="020B0604020202020204" charset="0"/>
                <a:cs typeface="Trebuchet MS"/>
              </a:rPr>
              <a:t>Imagerie, Froid Médical</a:t>
            </a:r>
            <a:r>
              <a:rPr lang="fr-FR" dirty="0">
                <a:latin typeface="Futura Bold" panose="020B0604020202020204" charset="0"/>
                <a:cs typeface="Trebuchet MS"/>
              </a:rPr>
              <a:t> </a:t>
            </a:r>
            <a:r>
              <a:rPr lang="fr-FR" b="1" spc="-60" dirty="0">
                <a:latin typeface="Futura Bold" panose="020B0604020202020204" charset="0"/>
                <a:cs typeface="Trebuchet MS"/>
              </a:rPr>
              <a:t>et </a:t>
            </a:r>
            <a:r>
              <a:rPr lang="fr-FR" sz="1800" b="1" spc="-40" dirty="0">
                <a:latin typeface="Futura Bold" panose="020B0604020202020204" charset="0"/>
                <a:cs typeface="Trebuchet MS"/>
              </a:rPr>
              <a:t>Support</a:t>
            </a:r>
            <a:r>
              <a:rPr lang="fr-FR" sz="1800" b="1" spc="-100" dirty="0">
                <a:latin typeface="Futura Bold" panose="020B0604020202020204" charset="0"/>
                <a:cs typeface="Trebuchet MS"/>
              </a:rPr>
              <a:t> </a:t>
            </a:r>
            <a:r>
              <a:rPr lang="fr-FR" sz="1800" b="1" spc="-70" dirty="0">
                <a:latin typeface="Futura Bold" panose="020B0604020202020204" charset="0"/>
                <a:cs typeface="Trebuchet MS"/>
              </a:rPr>
              <a:t>Technique </a:t>
            </a:r>
            <a:r>
              <a:rPr lang="en-US" sz="1800" dirty="0">
                <a:latin typeface="Futura Bold" panose="020B0604020202020204" charset="0"/>
              </a:rPr>
              <a:t> </a:t>
            </a:r>
          </a:p>
          <a:p>
            <a:pPr marL="12700">
              <a:lnSpc>
                <a:spcPct val="100000"/>
              </a:lnSpc>
              <a:spcBef>
                <a:spcPts val="100"/>
              </a:spcBef>
              <a:tabLst>
                <a:tab pos="469265" algn="l"/>
                <a:tab pos="469900" algn="l"/>
              </a:tabLst>
            </a:pPr>
            <a:r>
              <a:rPr lang="en-US" dirty="0">
                <a:latin typeface="Futura Bold" panose="020B0604020202020204" charset="0"/>
              </a:rPr>
              <a:t>t</a:t>
            </a:r>
            <a:r>
              <a:rPr lang="en-US" sz="1800" dirty="0">
                <a:latin typeface="Futura Bold" panose="020B0604020202020204" charset="0"/>
              </a:rPr>
              <a:t>echnologies Services </a:t>
            </a:r>
            <a:r>
              <a:rPr lang="en-US" sz="1800" dirty="0" err="1">
                <a:latin typeface="Futura Bold" panose="020B0604020202020204" charset="0"/>
              </a:rPr>
              <a:t>est</a:t>
            </a:r>
            <a:r>
              <a:rPr lang="en-US" sz="1800" dirty="0">
                <a:latin typeface="Futura Bold" panose="020B0604020202020204" charset="0"/>
              </a:rPr>
              <a:t> </a:t>
            </a:r>
            <a:r>
              <a:rPr lang="en-US" sz="1800" dirty="0" err="1">
                <a:latin typeface="Futura Bold" panose="020B0604020202020204" charset="0"/>
              </a:rPr>
              <a:t>certifié</a:t>
            </a:r>
            <a:r>
              <a:rPr lang="en-US" sz="1800" dirty="0">
                <a:latin typeface="Futura Bold" panose="020B0604020202020204" charset="0"/>
              </a:rPr>
              <a:t> ISO 9001 version 2015.</a:t>
            </a:r>
          </a:p>
        </p:txBody>
      </p:sp>
      <p:sp>
        <p:nvSpPr>
          <p:cNvPr id="10" name="TextBox 15">
            <a:extLst>
              <a:ext uri="{FF2B5EF4-FFF2-40B4-BE49-F238E27FC236}">
                <a16:creationId xmlns:a16="http://schemas.microsoft.com/office/drawing/2014/main" id="{4043D49B-6162-1271-8959-BF30381CD992}"/>
              </a:ext>
            </a:extLst>
          </p:cNvPr>
          <p:cNvSpPr txBox="1"/>
          <p:nvPr/>
        </p:nvSpPr>
        <p:spPr>
          <a:xfrm>
            <a:off x="1284905" y="4371050"/>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1" name="ZoneTexte 10">
            <a:extLst>
              <a:ext uri="{FF2B5EF4-FFF2-40B4-BE49-F238E27FC236}">
                <a16:creationId xmlns:a16="http://schemas.microsoft.com/office/drawing/2014/main" id="{29889A1A-09AA-C118-12C0-C5EAD871C435}"/>
              </a:ext>
            </a:extLst>
          </p:cNvPr>
          <p:cNvSpPr txBox="1"/>
          <p:nvPr/>
        </p:nvSpPr>
        <p:spPr>
          <a:xfrm>
            <a:off x="12096401" y="6366556"/>
            <a:ext cx="4443353" cy="984885"/>
          </a:xfrm>
          <a:prstGeom prst="rect">
            <a:avLst/>
          </a:prstGeom>
          <a:noFill/>
        </p:spPr>
        <p:txBody>
          <a:bodyPr wrap="square" rtlCol="0">
            <a:spAutoFit/>
          </a:bodyPr>
          <a:lstStyle/>
          <a:p>
            <a:pPr algn="ctr"/>
            <a:r>
              <a:rPr lang="en-US" sz="2000" dirty="0">
                <a:latin typeface="Futura"/>
              </a:rPr>
              <a:t>IBRAHIMA SORY DIALLO</a:t>
            </a:r>
          </a:p>
          <a:p>
            <a:pPr algn="ctr"/>
            <a:r>
              <a:rPr lang="en-US" sz="2000" dirty="0">
                <a:latin typeface="Futura"/>
              </a:rPr>
              <a:t>DIRECTEUR GENERAL ADJOINT</a:t>
            </a:r>
          </a:p>
          <a:p>
            <a:endParaRPr lang="fr-FR" dirty="0"/>
          </a:p>
        </p:txBody>
      </p:sp>
      <p:pic>
        <p:nvPicPr>
          <p:cNvPr id="12" name="Image 11">
            <a:extLst>
              <a:ext uri="{FF2B5EF4-FFF2-40B4-BE49-F238E27FC236}">
                <a16:creationId xmlns:a16="http://schemas.microsoft.com/office/drawing/2014/main" id="{350F84BB-C1F5-2B61-30CD-8DF27223D8D2}"/>
              </a:ext>
            </a:extLst>
          </p:cNvPr>
          <p:cNvPicPr>
            <a:picLocks noChangeAspect="1"/>
          </p:cNvPicPr>
          <p:nvPr/>
        </p:nvPicPr>
        <p:blipFill>
          <a:blip r:embed="rId9"/>
          <a:stretch>
            <a:fillRect/>
          </a:stretch>
        </p:blipFill>
        <p:spPr>
          <a:xfrm>
            <a:off x="12344400" y="1058054"/>
            <a:ext cx="3958887" cy="5192453"/>
          </a:xfrm>
          <a:prstGeom prst="rect">
            <a:avLst/>
          </a:prstGeom>
        </p:spPr>
      </p:pic>
      <p:pic>
        <p:nvPicPr>
          <p:cNvPr id="13" name="object 6">
            <a:extLst>
              <a:ext uri="{FF2B5EF4-FFF2-40B4-BE49-F238E27FC236}">
                <a16:creationId xmlns:a16="http://schemas.microsoft.com/office/drawing/2014/main" id="{B68C95E6-D822-F517-1E0F-81E882B6FE4E}"/>
              </a:ext>
            </a:extLst>
          </p:cNvPr>
          <p:cNvPicPr/>
          <p:nvPr/>
        </p:nvPicPr>
        <p:blipFill>
          <a:blip r:embed="rId10" cstate="print"/>
          <a:stretch>
            <a:fillRect/>
          </a:stretch>
        </p:blipFill>
        <p:spPr>
          <a:xfrm>
            <a:off x="3484065" y="4965724"/>
            <a:ext cx="2202829" cy="406395"/>
          </a:xfrm>
          <a:prstGeom prst="rect">
            <a:avLst/>
          </a:prstGeom>
        </p:spPr>
      </p:pic>
      <p:pic>
        <p:nvPicPr>
          <p:cNvPr id="14" name="object 7">
            <a:extLst>
              <a:ext uri="{FF2B5EF4-FFF2-40B4-BE49-F238E27FC236}">
                <a16:creationId xmlns:a16="http://schemas.microsoft.com/office/drawing/2014/main" id="{079BAA41-4D7E-633F-7023-FCBF055FD494}"/>
              </a:ext>
            </a:extLst>
          </p:cNvPr>
          <p:cNvPicPr/>
          <p:nvPr/>
        </p:nvPicPr>
        <p:blipFill>
          <a:blip r:embed="rId11" cstate="print"/>
          <a:stretch>
            <a:fillRect/>
          </a:stretch>
        </p:blipFill>
        <p:spPr>
          <a:xfrm>
            <a:off x="1153752" y="6553066"/>
            <a:ext cx="1828787" cy="507999"/>
          </a:xfrm>
          <a:prstGeom prst="rect">
            <a:avLst/>
          </a:prstGeom>
        </p:spPr>
      </p:pic>
      <p:pic>
        <p:nvPicPr>
          <p:cNvPr id="15" name="object 8">
            <a:extLst>
              <a:ext uri="{FF2B5EF4-FFF2-40B4-BE49-F238E27FC236}">
                <a16:creationId xmlns:a16="http://schemas.microsoft.com/office/drawing/2014/main" id="{EBE4174A-089E-4017-47DB-D1A2E461DA75}"/>
              </a:ext>
            </a:extLst>
          </p:cNvPr>
          <p:cNvPicPr/>
          <p:nvPr/>
        </p:nvPicPr>
        <p:blipFill>
          <a:blip r:embed="rId12" cstate="print"/>
          <a:stretch>
            <a:fillRect/>
          </a:stretch>
        </p:blipFill>
        <p:spPr>
          <a:xfrm>
            <a:off x="1565779" y="5973453"/>
            <a:ext cx="1301544" cy="338056"/>
          </a:xfrm>
          <a:prstGeom prst="rect">
            <a:avLst/>
          </a:prstGeom>
        </p:spPr>
      </p:pic>
      <p:pic>
        <p:nvPicPr>
          <p:cNvPr id="16" name="object 9">
            <a:extLst>
              <a:ext uri="{FF2B5EF4-FFF2-40B4-BE49-F238E27FC236}">
                <a16:creationId xmlns:a16="http://schemas.microsoft.com/office/drawing/2014/main" id="{5FE423CF-A4BE-A245-795C-555FF01E109A}"/>
              </a:ext>
            </a:extLst>
          </p:cNvPr>
          <p:cNvPicPr/>
          <p:nvPr/>
        </p:nvPicPr>
        <p:blipFill>
          <a:blip r:embed="rId13" cstate="print"/>
          <a:stretch>
            <a:fillRect/>
          </a:stretch>
        </p:blipFill>
        <p:spPr>
          <a:xfrm>
            <a:off x="3949397" y="6057900"/>
            <a:ext cx="1644550" cy="353709"/>
          </a:xfrm>
          <a:prstGeom prst="rect">
            <a:avLst/>
          </a:prstGeom>
        </p:spPr>
      </p:pic>
      <p:pic>
        <p:nvPicPr>
          <p:cNvPr id="17" name="object 10">
            <a:extLst>
              <a:ext uri="{FF2B5EF4-FFF2-40B4-BE49-F238E27FC236}">
                <a16:creationId xmlns:a16="http://schemas.microsoft.com/office/drawing/2014/main" id="{D0D11866-8183-FAB5-4FD3-EE9B740FC90D}"/>
              </a:ext>
            </a:extLst>
          </p:cNvPr>
          <p:cNvPicPr/>
          <p:nvPr/>
        </p:nvPicPr>
        <p:blipFill>
          <a:blip r:embed="rId14" cstate="print"/>
          <a:stretch>
            <a:fillRect/>
          </a:stretch>
        </p:blipFill>
        <p:spPr>
          <a:xfrm>
            <a:off x="6452406" y="5668600"/>
            <a:ext cx="1219192" cy="812796"/>
          </a:xfrm>
          <a:prstGeom prst="rect">
            <a:avLst/>
          </a:prstGeom>
        </p:spPr>
      </p:pic>
      <p:pic>
        <p:nvPicPr>
          <p:cNvPr id="18" name="object 11">
            <a:extLst>
              <a:ext uri="{FF2B5EF4-FFF2-40B4-BE49-F238E27FC236}">
                <a16:creationId xmlns:a16="http://schemas.microsoft.com/office/drawing/2014/main" id="{E5502F64-0C70-8A96-098E-C057D8C5AF28}"/>
              </a:ext>
            </a:extLst>
          </p:cNvPr>
          <p:cNvPicPr/>
          <p:nvPr/>
        </p:nvPicPr>
        <p:blipFill>
          <a:blip r:embed="rId15" cstate="print"/>
          <a:stretch>
            <a:fillRect/>
          </a:stretch>
        </p:blipFill>
        <p:spPr>
          <a:xfrm>
            <a:off x="6672601" y="4694000"/>
            <a:ext cx="1079971" cy="809971"/>
          </a:xfrm>
          <a:prstGeom prst="rect">
            <a:avLst/>
          </a:prstGeom>
        </p:spPr>
      </p:pic>
      <p:pic>
        <p:nvPicPr>
          <p:cNvPr id="19" name="object 12">
            <a:extLst>
              <a:ext uri="{FF2B5EF4-FFF2-40B4-BE49-F238E27FC236}">
                <a16:creationId xmlns:a16="http://schemas.microsoft.com/office/drawing/2014/main" id="{E980AF8B-3ADA-7026-48E4-EFCEAF03CEC3}"/>
              </a:ext>
            </a:extLst>
          </p:cNvPr>
          <p:cNvPicPr/>
          <p:nvPr/>
        </p:nvPicPr>
        <p:blipFill>
          <a:blip r:embed="rId16" cstate="print"/>
          <a:stretch>
            <a:fillRect/>
          </a:stretch>
        </p:blipFill>
        <p:spPr>
          <a:xfrm>
            <a:off x="3973990" y="7194315"/>
            <a:ext cx="1619957" cy="539985"/>
          </a:xfrm>
          <a:prstGeom prst="rect">
            <a:avLst/>
          </a:prstGeom>
        </p:spPr>
      </p:pic>
      <p:pic>
        <p:nvPicPr>
          <p:cNvPr id="20" name="object 13">
            <a:extLst>
              <a:ext uri="{FF2B5EF4-FFF2-40B4-BE49-F238E27FC236}">
                <a16:creationId xmlns:a16="http://schemas.microsoft.com/office/drawing/2014/main" id="{F3405BA1-ED50-A6BA-45A8-B52FDBC7521F}"/>
              </a:ext>
            </a:extLst>
          </p:cNvPr>
          <p:cNvPicPr/>
          <p:nvPr/>
        </p:nvPicPr>
        <p:blipFill>
          <a:blip r:embed="rId17" cstate="print"/>
          <a:stretch>
            <a:fillRect/>
          </a:stretch>
        </p:blipFill>
        <p:spPr>
          <a:xfrm>
            <a:off x="6433753" y="6799517"/>
            <a:ext cx="1567247" cy="629983"/>
          </a:xfrm>
          <a:prstGeom prst="rect">
            <a:avLst/>
          </a:prstGeom>
        </p:spPr>
      </p:pic>
      <p:pic>
        <p:nvPicPr>
          <p:cNvPr id="21" name="object 14">
            <a:extLst>
              <a:ext uri="{FF2B5EF4-FFF2-40B4-BE49-F238E27FC236}">
                <a16:creationId xmlns:a16="http://schemas.microsoft.com/office/drawing/2014/main" id="{4F210ED6-8074-8E7E-245A-401F319309BF}"/>
              </a:ext>
            </a:extLst>
          </p:cNvPr>
          <p:cNvPicPr/>
          <p:nvPr/>
        </p:nvPicPr>
        <p:blipFill>
          <a:blip r:embed="rId18" cstate="print"/>
          <a:stretch>
            <a:fillRect/>
          </a:stretch>
        </p:blipFill>
        <p:spPr>
          <a:xfrm>
            <a:off x="8832576" y="4676940"/>
            <a:ext cx="1277752" cy="751613"/>
          </a:xfrm>
          <a:prstGeom prst="rect">
            <a:avLst/>
          </a:prstGeom>
        </p:spPr>
      </p:pic>
      <p:sp>
        <p:nvSpPr>
          <p:cNvPr id="22" name="object 15">
            <a:extLst>
              <a:ext uri="{FF2B5EF4-FFF2-40B4-BE49-F238E27FC236}">
                <a16:creationId xmlns:a16="http://schemas.microsoft.com/office/drawing/2014/main" id="{9FD406AE-AD71-DB34-315A-4FE339E2C353}"/>
              </a:ext>
            </a:extLst>
          </p:cNvPr>
          <p:cNvSpPr/>
          <p:nvPr/>
        </p:nvSpPr>
        <p:spPr>
          <a:xfrm>
            <a:off x="1906557" y="4772386"/>
            <a:ext cx="671830" cy="670560"/>
          </a:xfrm>
          <a:custGeom>
            <a:avLst/>
            <a:gdLst/>
            <a:ahLst/>
            <a:cxnLst/>
            <a:rect l="l" t="t" r="r" b="b"/>
            <a:pathLst>
              <a:path w="671830" h="670560">
                <a:moveTo>
                  <a:pt x="335876" y="0"/>
                </a:moveTo>
                <a:lnTo>
                  <a:pt x="286318" y="2540"/>
                </a:lnTo>
                <a:lnTo>
                  <a:pt x="238993" y="13970"/>
                </a:lnTo>
                <a:lnTo>
                  <a:pt x="194424" y="30480"/>
                </a:lnTo>
                <a:lnTo>
                  <a:pt x="153135" y="53340"/>
                </a:lnTo>
                <a:lnTo>
                  <a:pt x="115652" y="82550"/>
                </a:lnTo>
                <a:lnTo>
                  <a:pt x="82497" y="115570"/>
                </a:lnTo>
                <a:lnTo>
                  <a:pt x="54196" y="152400"/>
                </a:lnTo>
                <a:lnTo>
                  <a:pt x="31271" y="194310"/>
                </a:lnTo>
                <a:lnTo>
                  <a:pt x="14247" y="238760"/>
                </a:lnTo>
                <a:lnTo>
                  <a:pt x="3649" y="285750"/>
                </a:lnTo>
                <a:lnTo>
                  <a:pt x="0" y="335280"/>
                </a:lnTo>
                <a:lnTo>
                  <a:pt x="3649" y="384810"/>
                </a:lnTo>
                <a:lnTo>
                  <a:pt x="14247" y="433070"/>
                </a:lnTo>
                <a:lnTo>
                  <a:pt x="31271" y="477520"/>
                </a:lnTo>
                <a:lnTo>
                  <a:pt x="54196" y="518160"/>
                </a:lnTo>
                <a:lnTo>
                  <a:pt x="82497" y="556260"/>
                </a:lnTo>
                <a:lnTo>
                  <a:pt x="115652" y="589280"/>
                </a:lnTo>
                <a:lnTo>
                  <a:pt x="153135" y="617220"/>
                </a:lnTo>
                <a:lnTo>
                  <a:pt x="194424" y="640080"/>
                </a:lnTo>
                <a:lnTo>
                  <a:pt x="238993" y="656590"/>
                </a:lnTo>
                <a:lnTo>
                  <a:pt x="286318" y="668020"/>
                </a:lnTo>
                <a:lnTo>
                  <a:pt x="335876" y="670560"/>
                </a:lnTo>
                <a:lnTo>
                  <a:pt x="385420" y="668020"/>
                </a:lnTo>
                <a:lnTo>
                  <a:pt x="432735" y="656590"/>
                </a:lnTo>
                <a:lnTo>
                  <a:pt x="436163" y="655320"/>
                </a:lnTo>
                <a:lnTo>
                  <a:pt x="335876" y="655320"/>
                </a:lnTo>
                <a:lnTo>
                  <a:pt x="288578" y="651510"/>
                </a:lnTo>
                <a:lnTo>
                  <a:pt x="243435" y="641350"/>
                </a:lnTo>
                <a:lnTo>
                  <a:pt x="200941" y="626110"/>
                </a:lnTo>
                <a:lnTo>
                  <a:pt x="161592" y="603250"/>
                </a:lnTo>
                <a:lnTo>
                  <a:pt x="125883" y="576580"/>
                </a:lnTo>
                <a:lnTo>
                  <a:pt x="94309" y="544830"/>
                </a:lnTo>
                <a:lnTo>
                  <a:pt x="67366" y="509270"/>
                </a:lnTo>
                <a:lnTo>
                  <a:pt x="45548" y="469900"/>
                </a:lnTo>
                <a:lnTo>
                  <a:pt x="29350" y="427990"/>
                </a:lnTo>
                <a:lnTo>
                  <a:pt x="19269" y="382270"/>
                </a:lnTo>
                <a:lnTo>
                  <a:pt x="15798" y="335280"/>
                </a:lnTo>
                <a:lnTo>
                  <a:pt x="19269" y="288290"/>
                </a:lnTo>
                <a:lnTo>
                  <a:pt x="29350" y="242570"/>
                </a:lnTo>
                <a:lnTo>
                  <a:pt x="45548" y="200660"/>
                </a:lnTo>
                <a:lnTo>
                  <a:pt x="67366" y="161290"/>
                </a:lnTo>
                <a:lnTo>
                  <a:pt x="94309" y="125730"/>
                </a:lnTo>
                <a:lnTo>
                  <a:pt x="125883" y="93980"/>
                </a:lnTo>
                <a:lnTo>
                  <a:pt x="161592" y="67310"/>
                </a:lnTo>
                <a:lnTo>
                  <a:pt x="200941" y="44450"/>
                </a:lnTo>
                <a:lnTo>
                  <a:pt x="243435" y="29210"/>
                </a:lnTo>
                <a:lnTo>
                  <a:pt x="288578" y="19050"/>
                </a:lnTo>
                <a:lnTo>
                  <a:pt x="335876" y="15240"/>
                </a:lnTo>
                <a:lnTo>
                  <a:pt x="436163" y="15240"/>
                </a:lnTo>
                <a:lnTo>
                  <a:pt x="432735" y="13970"/>
                </a:lnTo>
                <a:lnTo>
                  <a:pt x="385420" y="2540"/>
                </a:lnTo>
                <a:lnTo>
                  <a:pt x="335876" y="0"/>
                </a:lnTo>
                <a:close/>
              </a:path>
              <a:path w="671830" h="670560">
                <a:moveTo>
                  <a:pt x="436163" y="15240"/>
                </a:moveTo>
                <a:lnTo>
                  <a:pt x="335876" y="15240"/>
                </a:lnTo>
                <a:lnTo>
                  <a:pt x="383167" y="19050"/>
                </a:lnTo>
                <a:lnTo>
                  <a:pt x="428303" y="29210"/>
                </a:lnTo>
                <a:lnTo>
                  <a:pt x="470789" y="45720"/>
                </a:lnTo>
                <a:lnTo>
                  <a:pt x="510131" y="67310"/>
                </a:lnTo>
                <a:lnTo>
                  <a:pt x="545832" y="93980"/>
                </a:lnTo>
                <a:lnTo>
                  <a:pt x="577399" y="125730"/>
                </a:lnTo>
                <a:lnTo>
                  <a:pt x="604336" y="161290"/>
                </a:lnTo>
                <a:lnTo>
                  <a:pt x="626149" y="200660"/>
                </a:lnTo>
                <a:lnTo>
                  <a:pt x="642342" y="243840"/>
                </a:lnTo>
                <a:lnTo>
                  <a:pt x="652421" y="288290"/>
                </a:lnTo>
                <a:lnTo>
                  <a:pt x="655891" y="335280"/>
                </a:lnTo>
                <a:lnTo>
                  <a:pt x="652421" y="382270"/>
                </a:lnTo>
                <a:lnTo>
                  <a:pt x="642342" y="427990"/>
                </a:lnTo>
                <a:lnTo>
                  <a:pt x="626149" y="469900"/>
                </a:lnTo>
                <a:lnTo>
                  <a:pt x="604336" y="509270"/>
                </a:lnTo>
                <a:lnTo>
                  <a:pt x="577399" y="544830"/>
                </a:lnTo>
                <a:lnTo>
                  <a:pt x="545832" y="576580"/>
                </a:lnTo>
                <a:lnTo>
                  <a:pt x="510131" y="603250"/>
                </a:lnTo>
                <a:lnTo>
                  <a:pt x="470789" y="626110"/>
                </a:lnTo>
                <a:lnTo>
                  <a:pt x="428303" y="641350"/>
                </a:lnTo>
                <a:lnTo>
                  <a:pt x="383167" y="651510"/>
                </a:lnTo>
                <a:lnTo>
                  <a:pt x="335876" y="655320"/>
                </a:lnTo>
                <a:lnTo>
                  <a:pt x="436163" y="655320"/>
                </a:lnTo>
                <a:lnTo>
                  <a:pt x="477297" y="640080"/>
                </a:lnTo>
                <a:lnTo>
                  <a:pt x="518582" y="617220"/>
                </a:lnTo>
                <a:lnTo>
                  <a:pt x="556064" y="589280"/>
                </a:lnTo>
                <a:lnTo>
                  <a:pt x="589220" y="556260"/>
                </a:lnTo>
                <a:lnTo>
                  <a:pt x="617523" y="518160"/>
                </a:lnTo>
                <a:lnTo>
                  <a:pt x="640451" y="477520"/>
                </a:lnTo>
                <a:lnTo>
                  <a:pt x="657477" y="433070"/>
                </a:lnTo>
                <a:lnTo>
                  <a:pt x="668078" y="384810"/>
                </a:lnTo>
                <a:lnTo>
                  <a:pt x="671728" y="335280"/>
                </a:lnTo>
                <a:lnTo>
                  <a:pt x="668078" y="285750"/>
                </a:lnTo>
                <a:lnTo>
                  <a:pt x="657477" y="238760"/>
                </a:lnTo>
                <a:lnTo>
                  <a:pt x="640451" y="194310"/>
                </a:lnTo>
                <a:lnTo>
                  <a:pt x="617523" y="152400"/>
                </a:lnTo>
                <a:lnTo>
                  <a:pt x="589220" y="115570"/>
                </a:lnTo>
                <a:lnTo>
                  <a:pt x="556064" y="82550"/>
                </a:lnTo>
                <a:lnTo>
                  <a:pt x="518582" y="53340"/>
                </a:lnTo>
                <a:lnTo>
                  <a:pt x="477297" y="30480"/>
                </a:lnTo>
                <a:lnTo>
                  <a:pt x="436163" y="15240"/>
                </a:lnTo>
                <a:close/>
              </a:path>
              <a:path w="671830" h="670560">
                <a:moveTo>
                  <a:pt x="241985" y="617220"/>
                </a:moveTo>
                <a:lnTo>
                  <a:pt x="240868" y="617220"/>
                </a:lnTo>
                <a:lnTo>
                  <a:pt x="240296" y="618490"/>
                </a:lnTo>
                <a:lnTo>
                  <a:pt x="240639" y="619760"/>
                </a:lnTo>
                <a:lnTo>
                  <a:pt x="241084" y="619760"/>
                </a:lnTo>
                <a:lnTo>
                  <a:pt x="253357" y="624840"/>
                </a:lnTo>
                <a:lnTo>
                  <a:pt x="301722" y="633730"/>
                </a:lnTo>
                <a:lnTo>
                  <a:pt x="335876" y="635000"/>
                </a:lnTo>
                <a:lnTo>
                  <a:pt x="381662" y="631190"/>
                </a:lnTo>
                <a:lnTo>
                  <a:pt x="392854" y="628650"/>
                </a:lnTo>
                <a:lnTo>
                  <a:pt x="313537" y="628650"/>
                </a:lnTo>
                <a:lnTo>
                  <a:pt x="287252" y="627380"/>
                </a:lnTo>
                <a:lnTo>
                  <a:pt x="265398" y="623570"/>
                </a:lnTo>
                <a:lnTo>
                  <a:pt x="249726" y="619760"/>
                </a:lnTo>
                <a:lnTo>
                  <a:pt x="241985" y="617220"/>
                </a:lnTo>
                <a:close/>
              </a:path>
              <a:path w="671830" h="670560">
                <a:moveTo>
                  <a:pt x="521384" y="567690"/>
                </a:moveTo>
                <a:lnTo>
                  <a:pt x="355396" y="567690"/>
                </a:lnTo>
                <a:lnTo>
                  <a:pt x="364536" y="570230"/>
                </a:lnTo>
                <a:lnTo>
                  <a:pt x="371927" y="575310"/>
                </a:lnTo>
                <a:lnTo>
                  <a:pt x="376872" y="581660"/>
                </a:lnTo>
                <a:lnTo>
                  <a:pt x="378675" y="590550"/>
                </a:lnTo>
                <a:lnTo>
                  <a:pt x="374254" y="605790"/>
                </a:lnTo>
                <a:lnTo>
                  <a:pt x="361456" y="617220"/>
                </a:lnTo>
                <a:lnTo>
                  <a:pt x="340983" y="626110"/>
                </a:lnTo>
                <a:lnTo>
                  <a:pt x="313537" y="628650"/>
                </a:lnTo>
                <a:lnTo>
                  <a:pt x="392854" y="628650"/>
                </a:lnTo>
                <a:lnTo>
                  <a:pt x="426428" y="621030"/>
                </a:lnTo>
                <a:lnTo>
                  <a:pt x="468806" y="604520"/>
                </a:lnTo>
                <a:lnTo>
                  <a:pt x="507427" y="580390"/>
                </a:lnTo>
                <a:lnTo>
                  <a:pt x="521384" y="567690"/>
                </a:lnTo>
                <a:close/>
              </a:path>
              <a:path w="671830" h="670560">
                <a:moveTo>
                  <a:pt x="53784" y="240030"/>
                </a:moveTo>
                <a:lnTo>
                  <a:pt x="51295" y="240030"/>
                </a:lnTo>
                <a:lnTo>
                  <a:pt x="48853" y="247650"/>
                </a:lnTo>
                <a:lnTo>
                  <a:pt x="43714" y="267970"/>
                </a:lnTo>
                <a:lnTo>
                  <a:pt x="38616" y="298450"/>
                </a:lnTo>
                <a:lnTo>
                  <a:pt x="36296" y="335280"/>
                </a:lnTo>
                <a:lnTo>
                  <a:pt x="39640" y="381000"/>
                </a:lnTo>
                <a:lnTo>
                  <a:pt x="49822" y="426720"/>
                </a:lnTo>
                <a:lnTo>
                  <a:pt x="66933" y="468630"/>
                </a:lnTo>
                <a:lnTo>
                  <a:pt x="91068" y="508000"/>
                </a:lnTo>
                <a:lnTo>
                  <a:pt x="122319" y="541020"/>
                </a:lnTo>
                <a:lnTo>
                  <a:pt x="160778" y="567690"/>
                </a:lnTo>
                <a:lnTo>
                  <a:pt x="206540" y="588010"/>
                </a:lnTo>
                <a:lnTo>
                  <a:pt x="274447" y="599440"/>
                </a:lnTo>
                <a:lnTo>
                  <a:pt x="306328" y="594360"/>
                </a:lnTo>
                <a:lnTo>
                  <a:pt x="325737" y="584200"/>
                </a:lnTo>
                <a:lnTo>
                  <a:pt x="339739" y="572770"/>
                </a:lnTo>
                <a:lnTo>
                  <a:pt x="355396" y="567690"/>
                </a:lnTo>
                <a:lnTo>
                  <a:pt x="521384" y="567690"/>
                </a:lnTo>
                <a:lnTo>
                  <a:pt x="540924" y="549910"/>
                </a:lnTo>
                <a:lnTo>
                  <a:pt x="567927" y="510540"/>
                </a:lnTo>
                <a:lnTo>
                  <a:pt x="204673" y="510540"/>
                </a:lnTo>
                <a:lnTo>
                  <a:pt x="180939" y="505460"/>
                </a:lnTo>
                <a:lnTo>
                  <a:pt x="164090" y="494030"/>
                </a:lnTo>
                <a:lnTo>
                  <a:pt x="154041" y="476250"/>
                </a:lnTo>
                <a:lnTo>
                  <a:pt x="150710" y="455930"/>
                </a:lnTo>
                <a:lnTo>
                  <a:pt x="152936" y="440690"/>
                </a:lnTo>
                <a:lnTo>
                  <a:pt x="159437" y="422910"/>
                </a:lnTo>
                <a:lnTo>
                  <a:pt x="169950" y="406400"/>
                </a:lnTo>
                <a:lnTo>
                  <a:pt x="184213" y="389890"/>
                </a:lnTo>
                <a:lnTo>
                  <a:pt x="198677" y="378460"/>
                </a:lnTo>
                <a:lnTo>
                  <a:pt x="80937" y="378460"/>
                </a:lnTo>
                <a:lnTo>
                  <a:pt x="65955" y="373380"/>
                </a:lnTo>
                <a:lnTo>
                  <a:pt x="53848" y="360680"/>
                </a:lnTo>
                <a:lnTo>
                  <a:pt x="45750" y="340360"/>
                </a:lnTo>
                <a:lnTo>
                  <a:pt x="42799" y="312420"/>
                </a:lnTo>
                <a:lnTo>
                  <a:pt x="44348" y="287020"/>
                </a:lnTo>
                <a:lnTo>
                  <a:pt x="47856" y="265430"/>
                </a:lnTo>
                <a:lnTo>
                  <a:pt x="51617" y="248920"/>
                </a:lnTo>
                <a:lnTo>
                  <a:pt x="53924" y="241300"/>
                </a:lnTo>
                <a:lnTo>
                  <a:pt x="53784" y="240030"/>
                </a:lnTo>
                <a:close/>
              </a:path>
              <a:path w="671830" h="670560">
                <a:moveTo>
                  <a:pt x="393522" y="289560"/>
                </a:moveTo>
                <a:lnTo>
                  <a:pt x="376804" y="300990"/>
                </a:lnTo>
                <a:lnTo>
                  <a:pt x="358532" y="313690"/>
                </a:lnTo>
                <a:lnTo>
                  <a:pt x="336409" y="327660"/>
                </a:lnTo>
                <a:lnTo>
                  <a:pt x="308140" y="344170"/>
                </a:lnTo>
                <a:lnTo>
                  <a:pt x="306487" y="367030"/>
                </a:lnTo>
                <a:lnTo>
                  <a:pt x="304099" y="388620"/>
                </a:lnTo>
                <a:lnTo>
                  <a:pt x="295859" y="427990"/>
                </a:lnTo>
                <a:lnTo>
                  <a:pt x="260386" y="487680"/>
                </a:lnTo>
                <a:lnTo>
                  <a:pt x="204673" y="510540"/>
                </a:lnTo>
                <a:lnTo>
                  <a:pt x="433539" y="510540"/>
                </a:lnTo>
                <a:lnTo>
                  <a:pt x="391351" y="501650"/>
                </a:lnTo>
                <a:lnTo>
                  <a:pt x="361107" y="477520"/>
                </a:lnTo>
                <a:lnTo>
                  <a:pt x="342894" y="444500"/>
                </a:lnTo>
                <a:lnTo>
                  <a:pt x="336804" y="407670"/>
                </a:lnTo>
                <a:lnTo>
                  <a:pt x="344375" y="364490"/>
                </a:lnTo>
                <a:lnTo>
                  <a:pt x="362499" y="332740"/>
                </a:lnTo>
                <a:lnTo>
                  <a:pt x="384284" y="312420"/>
                </a:lnTo>
                <a:lnTo>
                  <a:pt x="402844" y="300990"/>
                </a:lnTo>
                <a:lnTo>
                  <a:pt x="399161" y="298450"/>
                </a:lnTo>
                <a:lnTo>
                  <a:pt x="396328" y="294640"/>
                </a:lnTo>
                <a:lnTo>
                  <a:pt x="393522" y="289560"/>
                </a:lnTo>
                <a:close/>
              </a:path>
              <a:path w="671830" h="670560">
                <a:moveTo>
                  <a:pt x="587105" y="351790"/>
                </a:moveTo>
                <a:lnTo>
                  <a:pt x="460514" y="351790"/>
                </a:lnTo>
                <a:lnTo>
                  <a:pt x="487531" y="356870"/>
                </a:lnTo>
                <a:lnTo>
                  <a:pt x="507047" y="373380"/>
                </a:lnTo>
                <a:lnTo>
                  <a:pt x="518886" y="397510"/>
                </a:lnTo>
                <a:lnTo>
                  <a:pt x="522871" y="424180"/>
                </a:lnTo>
                <a:lnTo>
                  <a:pt x="516371" y="455930"/>
                </a:lnTo>
                <a:lnTo>
                  <a:pt x="498094" y="482600"/>
                </a:lnTo>
                <a:lnTo>
                  <a:pt x="469872" y="502920"/>
                </a:lnTo>
                <a:lnTo>
                  <a:pt x="433539" y="510540"/>
                </a:lnTo>
                <a:lnTo>
                  <a:pt x="567927" y="510540"/>
                </a:lnTo>
                <a:lnTo>
                  <a:pt x="587070" y="464820"/>
                </a:lnTo>
                <a:lnTo>
                  <a:pt x="598318" y="414020"/>
                </a:lnTo>
                <a:lnTo>
                  <a:pt x="599160" y="397510"/>
                </a:lnTo>
                <a:lnTo>
                  <a:pt x="594362" y="365760"/>
                </a:lnTo>
                <a:lnTo>
                  <a:pt x="587105" y="351790"/>
                </a:lnTo>
                <a:close/>
              </a:path>
              <a:path w="671830" h="670560">
                <a:moveTo>
                  <a:pt x="278765" y="359410"/>
                </a:moveTo>
                <a:lnTo>
                  <a:pt x="245894" y="378460"/>
                </a:lnTo>
                <a:lnTo>
                  <a:pt x="214402" y="401320"/>
                </a:lnTo>
                <a:lnTo>
                  <a:pt x="190762" y="429260"/>
                </a:lnTo>
                <a:lnTo>
                  <a:pt x="181444" y="458470"/>
                </a:lnTo>
                <a:lnTo>
                  <a:pt x="183115" y="468630"/>
                </a:lnTo>
                <a:lnTo>
                  <a:pt x="187834" y="476250"/>
                </a:lnTo>
                <a:lnTo>
                  <a:pt x="195166" y="480060"/>
                </a:lnTo>
                <a:lnTo>
                  <a:pt x="204673" y="481330"/>
                </a:lnTo>
                <a:lnTo>
                  <a:pt x="235375" y="469900"/>
                </a:lnTo>
                <a:lnTo>
                  <a:pt x="256859" y="440690"/>
                </a:lnTo>
                <a:lnTo>
                  <a:pt x="270772" y="401320"/>
                </a:lnTo>
                <a:lnTo>
                  <a:pt x="278765" y="359410"/>
                </a:lnTo>
                <a:close/>
              </a:path>
              <a:path w="671830" h="670560">
                <a:moveTo>
                  <a:pt x="430758" y="316230"/>
                </a:moveTo>
                <a:lnTo>
                  <a:pt x="412828" y="323850"/>
                </a:lnTo>
                <a:lnTo>
                  <a:pt x="393330" y="340360"/>
                </a:lnTo>
                <a:lnTo>
                  <a:pt x="377668" y="365760"/>
                </a:lnTo>
                <a:lnTo>
                  <a:pt x="371246" y="403860"/>
                </a:lnTo>
                <a:lnTo>
                  <a:pt x="375776" y="433070"/>
                </a:lnTo>
                <a:lnTo>
                  <a:pt x="388672" y="457200"/>
                </a:lnTo>
                <a:lnTo>
                  <a:pt x="408895" y="474980"/>
                </a:lnTo>
                <a:lnTo>
                  <a:pt x="435406" y="481330"/>
                </a:lnTo>
                <a:lnTo>
                  <a:pt x="456581" y="477520"/>
                </a:lnTo>
                <a:lnTo>
                  <a:pt x="474222" y="464820"/>
                </a:lnTo>
                <a:lnTo>
                  <a:pt x="486461" y="447040"/>
                </a:lnTo>
                <a:lnTo>
                  <a:pt x="486984" y="444500"/>
                </a:lnTo>
                <a:lnTo>
                  <a:pt x="437273" y="444500"/>
                </a:lnTo>
                <a:lnTo>
                  <a:pt x="424329" y="440690"/>
                </a:lnTo>
                <a:lnTo>
                  <a:pt x="414004" y="431800"/>
                </a:lnTo>
                <a:lnTo>
                  <a:pt x="407169" y="419100"/>
                </a:lnTo>
                <a:lnTo>
                  <a:pt x="404698" y="402590"/>
                </a:lnTo>
                <a:lnTo>
                  <a:pt x="408977" y="382270"/>
                </a:lnTo>
                <a:lnTo>
                  <a:pt x="420762" y="365760"/>
                </a:lnTo>
                <a:lnTo>
                  <a:pt x="438468" y="355600"/>
                </a:lnTo>
                <a:lnTo>
                  <a:pt x="460514" y="351790"/>
                </a:lnTo>
                <a:lnTo>
                  <a:pt x="587105" y="351790"/>
                </a:lnTo>
                <a:lnTo>
                  <a:pt x="583806" y="345440"/>
                </a:lnTo>
                <a:lnTo>
                  <a:pt x="573250" y="331470"/>
                </a:lnTo>
                <a:lnTo>
                  <a:pt x="568851" y="317500"/>
                </a:lnTo>
                <a:lnTo>
                  <a:pt x="439185" y="317500"/>
                </a:lnTo>
                <a:lnTo>
                  <a:pt x="430758" y="316230"/>
                </a:lnTo>
                <a:close/>
              </a:path>
              <a:path w="671830" h="670560">
                <a:moveTo>
                  <a:pt x="458660" y="378460"/>
                </a:moveTo>
                <a:lnTo>
                  <a:pt x="450447" y="381000"/>
                </a:lnTo>
                <a:lnTo>
                  <a:pt x="443191" y="384810"/>
                </a:lnTo>
                <a:lnTo>
                  <a:pt x="437879" y="391160"/>
                </a:lnTo>
                <a:lnTo>
                  <a:pt x="435495" y="398780"/>
                </a:lnTo>
                <a:lnTo>
                  <a:pt x="437278" y="410210"/>
                </a:lnTo>
                <a:lnTo>
                  <a:pt x="442414" y="417830"/>
                </a:lnTo>
                <a:lnTo>
                  <a:pt x="447782" y="424180"/>
                </a:lnTo>
                <a:lnTo>
                  <a:pt x="450265" y="431800"/>
                </a:lnTo>
                <a:lnTo>
                  <a:pt x="450265" y="440690"/>
                </a:lnTo>
                <a:lnTo>
                  <a:pt x="443788" y="444500"/>
                </a:lnTo>
                <a:lnTo>
                  <a:pt x="486984" y="444500"/>
                </a:lnTo>
                <a:lnTo>
                  <a:pt x="491426" y="422910"/>
                </a:lnTo>
                <a:lnTo>
                  <a:pt x="489446" y="406400"/>
                </a:lnTo>
                <a:lnTo>
                  <a:pt x="483415" y="392430"/>
                </a:lnTo>
                <a:lnTo>
                  <a:pt x="473199" y="382270"/>
                </a:lnTo>
                <a:lnTo>
                  <a:pt x="458660" y="378460"/>
                </a:lnTo>
                <a:close/>
              </a:path>
              <a:path w="671830" h="670560">
                <a:moveTo>
                  <a:pt x="631983" y="292100"/>
                </a:moveTo>
                <a:lnTo>
                  <a:pt x="590791" y="292100"/>
                </a:lnTo>
                <a:lnTo>
                  <a:pt x="605744" y="297180"/>
                </a:lnTo>
                <a:lnTo>
                  <a:pt x="617823" y="309880"/>
                </a:lnTo>
                <a:lnTo>
                  <a:pt x="625920" y="331470"/>
                </a:lnTo>
                <a:lnTo>
                  <a:pt x="628786" y="356870"/>
                </a:lnTo>
                <a:lnTo>
                  <a:pt x="628851" y="359410"/>
                </a:lnTo>
                <a:lnTo>
                  <a:pt x="627222" y="386080"/>
                </a:lnTo>
                <a:lnTo>
                  <a:pt x="623389" y="408940"/>
                </a:lnTo>
                <a:lnTo>
                  <a:pt x="619531" y="424180"/>
                </a:lnTo>
                <a:lnTo>
                  <a:pt x="617753" y="430530"/>
                </a:lnTo>
                <a:lnTo>
                  <a:pt x="617969" y="430530"/>
                </a:lnTo>
                <a:lnTo>
                  <a:pt x="619785" y="431800"/>
                </a:lnTo>
                <a:lnTo>
                  <a:pt x="620331" y="431800"/>
                </a:lnTo>
                <a:lnTo>
                  <a:pt x="620483" y="430530"/>
                </a:lnTo>
                <a:lnTo>
                  <a:pt x="622949" y="424180"/>
                </a:lnTo>
                <a:lnTo>
                  <a:pt x="628199" y="403860"/>
                </a:lnTo>
                <a:lnTo>
                  <a:pt x="633324" y="373380"/>
                </a:lnTo>
                <a:lnTo>
                  <a:pt x="635419" y="335280"/>
                </a:lnTo>
                <a:lnTo>
                  <a:pt x="631983" y="292100"/>
                </a:lnTo>
                <a:close/>
              </a:path>
              <a:path w="671830" h="670560">
                <a:moveTo>
                  <a:pt x="335876" y="35560"/>
                </a:moveTo>
                <a:lnTo>
                  <a:pt x="290126" y="39370"/>
                </a:lnTo>
                <a:lnTo>
                  <a:pt x="245465" y="49530"/>
                </a:lnTo>
                <a:lnTo>
                  <a:pt x="203214" y="67310"/>
                </a:lnTo>
                <a:lnTo>
                  <a:pt x="164690" y="91440"/>
                </a:lnTo>
                <a:lnTo>
                  <a:pt x="131212" y="121920"/>
                </a:lnTo>
                <a:lnTo>
                  <a:pt x="104099" y="160020"/>
                </a:lnTo>
                <a:lnTo>
                  <a:pt x="84670" y="205740"/>
                </a:lnTo>
                <a:lnTo>
                  <a:pt x="73410" y="256540"/>
                </a:lnTo>
                <a:lnTo>
                  <a:pt x="72567" y="274320"/>
                </a:lnTo>
                <a:lnTo>
                  <a:pt x="77366" y="306070"/>
                </a:lnTo>
                <a:lnTo>
                  <a:pt x="87922" y="325120"/>
                </a:lnTo>
                <a:lnTo>
                  <a:pt x="98478" y="340360"/>
                </a:lnTo>
                <a:lnTo>
                  <a:pt x="103276" y="355600"/>
                </a:lnTo>
                <a:lnTo>
                  <a:pt x="101486" y="364490"/>
                </a:lnTo>
                <a:lnTo>
                  <a:pt x="96640" y="372110"/>
                </a:lnTo>
                <a:lnTo>
                  <a:pt x="89528" y="375920"/>
                </a:lnTo>
                <a:lnTo>
                  <a:pt x="80937" y="378460"/>
                </a:lnTo>
                <a:lnTo>
                  <a:pt x="198677" y="378460"/>
                </a:lnTo>
                <a:lnTo>
                  <a:pt x="205106" y="373380"/>
                </a:lnTo>
                <a:lnTo>
                  <a:pt x="227826" y="359410"/>
                </a:lnTo>
                <a:lnTo>
                  <a:pt x="253159" y="345440"/>
                </a:lnTo>
                <a:lnTo>
                  <a:pt x="281889" y="330200"/>
                </a:lnTo>
                <a:lnTo>
                  <a:pt x="282651" y="325120"/>
                </a:lnTo>
                <a:lnTo>
                  <a:pt x="247472" y="325120"/>
                </a:lnTo>
                <a:lnTo>
                  <a:pt x="233649" y="322580"/>
                </a:lnTo>
                <a:lnTo>
                  <a:pt x="222003" y="314960"/>
                </a:lnTo>
                <a:lnTo>
                  <a:pt x="213323" y="303530"/>
                </a:lnTo>
                <a:lnTo>
                  <a:pt x="208394" y="290830"/>
                </a:lnTo>
                <a:lnTo>
                  <a:pt x="190274" y="285750"/>
                </a:lnTo>
                <a:lnTo>
                  <a:pt x="175723" y="275590"/>
                </a:lnTo>
                <a:lnTo>
                  <a:pt x="165878" y="260350"/>
                </a:lnTo>
                <a:lnTo>
                  <a:pt x="161874" y="240030"/>
                </a:lnTo>
                <a:lnTo>
                  <a:pt x="163400" y="224790"/>
                </a:lnTo>
                <a:lnTo>
                  <a:pt x="167805" y="212090"/>
                </a:lnTo>
                <a:lnTo>
                  <a:pt x="174829" y="203200"/>
                </a:lnTo>
                <a:lnTo>
                  <a:pt x="184213" y="200660"/>
                </a:lnTo>
                <a:lnTo>
                  <a:pt x="226203" y="200660"/>
                </a:lnTo>
                <a:lnTo>
                  <a:pt x="230385" y="191770"/>
                </a:lnTo>
                <a:lnTo>
                  <a:pt x="254966" y="163830"/>
                </a:lnTo>
                <a:lnTo>
                  <a:pt x="284695" y="153670"/>
                </a:lnTo>
                <a:lnTo>
                  <a:pt x="571136" y="153670"/>
                </a:lnTo>
                <a:lnTo>
                  <a:pt x="549617" y="130810"/>
                </a:lnTo>
                <a:lnTo>
                  <a:pt x="511171" y="104140"/>
                </a:lnTo>
                <a:lnTo>
                  <a:pt x="508295" y="102870"/>
                </a:lnTo>
                <a:lnTo>
                  <a:pt x="316318" y="102870"/>
                </a:lnTo>
                <a:lnTo>
                  <a:pt x="306804" y="100330"/>
                </a:lnTo>
                <a:lnTo>
                  <a:pt x="299469" y="96520"/>
                </a:lnTo>
                <a:lnTo>
                  <a:pt x="294748" y="88900"/>
                </a:lnTo>
                <a:lnTo>
                  <a:pt x="293077" y="80010"/>
                </a:lnTo>
                <a:lnTo>
                  <a:pt x="297625" y="66040"/>
                </a:lnTo>
                <a:lnTo>
                  <a:pt x="310629" y="53340"/>
                </a:lnTo>
                <a:lnTo>
                  <a:pt x="331129" y="45720"/>
                </a:lnTo>
                <a:lnTo>
                  <a:pt x="358165" y="41910"/>
                </a:lnTo>
                <a:lnTo>
                  <a:pt x="393873" y="41910"/>
                </a:lnTo>
                <a:lnTo>
                  <a:pt x="371447" y="38100"/>
                </a:lnTo>
                <a:lnTo>
                  <a:pt x="335876" y="35560"/>
                </a:lnTo>
                <a:close/>
              </a:path>
              <a:path w="671830" h="670560">
                <a:moveTo>
                  <a:pt x="284695" y="312420"/>
                </a:moveTo>
                <a:lnTo>
                  <a:pt x="276259" y="317500"/>
                </a:lnTo>
                <a:lnTo>
                  <a:pt x="266784" y="322580"/>
                </a:lnTo>
                <a:lnTo>
                  <a:pt x="247472" y="325120"/>
                </a:lnTo>
                <a:lnTo>
                  <a:pt x="282651" y="325120"/>
                </a:lnTo>
                <a:lnTo>
                  <a:pt x="282841" y="323850"/>
                </a:lnTo>
                <a:lnTo>
                  <a:pt x="283756" y="318770"/>
                </a:lnTo>
                <a:lnTo>
                  <a:pt x="284695" y="312420"/>
                </a:lnTo>
                <a:close/>
              </a:path>
              <a:path w="671830" h="670560">
                <a:moveTo>
                  <a:pt x="631198" y="287020"/>
                </a:moveTo>
                <a:lnTo>
                  <a:pt x="455358" y="287020"/>
                </a:lnTo>
                <a:lnTo>
                  <a:pt x="464217" y="288290"/>
                </a:lnTo>
                <a:lnTo>
                  <a:pt x="472889" y="290830"/>
                </a:lnTo>
                <a:lnTo>
                  <a:pt x="479606" y="294640"/>
                </a:lnTo>
                <a:lnTo>
                  <a:pt x="482600" y="302260"/>
                </a:lnTo>
                <a:lnTo>
                  <a:pt x="475237" y="313690"/>
                </a:lnTo>
                <a:lnTo>
                  <a:pt x="457388" y="317500"/>
                </a:lnTo>
                <a:lnTo>
                  <a:pt x="568851" y="317500"/>
                </a:lnTo>
                <a:lnTo>
                  <a:pt x="590791" y="292100"/>
                </a:lnTo>
                <a:lnTo>
                  <a:pt x="631983" y="292100"/>
                </a:lnTo>
                <a:lnTo>
                  <a:pt x="631780" y="289560"/>
                </a:lnTo>
                <a:lnTo>
                  <a:pt x="631198" y="287020"/>
                </a:lnTo>
                <a:close/>
              </a:path>
              <a:path w="671830" h="670560">
                <a:moveTo>
                  <a:pt x="384740" y="231140"/>
                </a:moveTo>
                <a:lnTo>
                  <a:pt x="335876" y="231140"/>
                </a:lnTo>
                <a:lnTo>
                  <a:pt x="339572" y="236220"/>
                </a:lnTo>
                <a:lnTo>
                  <a:pt x="339572" y="243840"/>
                </a:lnTo>
                <a:lnTo>
                  <a:pt x="337003" y="254000"/>
                </a:lnTo>
                <a:lnTo>
                  <a:pt x="330512" y="265430"/>
                </a:lnTo>
                <a:lnTo>
                  <a:pt x="321929" y="276860"/>
                </a:lnTo>
                <a:lnTo>
                  <a:pt x="313080" y="287020"/>
                </a:lnTo>
                <a:lnTo>
                  <a:pt x="311374" y="297180"/>
                </a:lnTo>
                <a:lnTo>
                  <a:pt x="310270" y="304800"/>
                </a:lnTo>
                <a:lnTo>
                  <a:pt x="309676" y="311150"/>
                </a:lnTo>
                <a:lnTo>
                  <a:pt x="309499" y="316230"/>
                </a:lnTo>
                <a:lnTo>
                  <a:pt x="331519" y="302260"/>
                </a:lnTo>
                <a:lnTo>
                  <a:pt x="350018" y="290830"/>
                </a:lnTo>
                <a:lnTo>
                  <a:pt x="366945" y="279400"/>
                </a:lnTo>
                <a:lnTo>
                  <a:pt x="384251" y="267970"/>
                </a:lnTo>
                <a:lnTo>
                  <a:pt x="382384" y="260350"/>
                </a:lnTo>
                <a:lnTo>
                  <a:pt x="382384" y="246380"/>
                </a:lnTo>
                <a:lnTo>
                  <a:pt x="384740" y="231140"/>
                </a:lnTo>
                <a:close/>
              </a:path>
              <a:path w="671830" h="670560">
                <a:moveTo>
                  <a:pt x="449364" y="153670"/>
                </a:moveTo>
                <a:lnTo>
                  <a:pt x="284695" y="153670"/>
                </a:lnTo>
                <a:lnTo>
                  <a:pt x="301408" y="157480"/>
                </a:lnTo>
                <a:lnTo>
                  <a:pt x="310970" y="165100"/>
                </a:lnTo>
                <a:lnTo>
                  <a:pt x="315301" y="175260"/>
                </a:lnTo>
                <a:lnTo>
                  <a:pt x="316318" y="184150"/>
                </a:lnTo>
                <a:lnTo>
                  <a:pt x="308936" y="217170"/>
                </a:lnTo>
                <a:lnTo>
                  <a:pt x="290041" y="247650"/>
                </a:lnTo>
                <a:lnTo>
                  <a:pt x="264514" y="273050"/>
                </a:lnTo>
                <a:lnTo>
                  <a:pt x="237236" y="288290"/>
                </a:lnTo>
                <a:lnTo>
                  <a:pt x="238175" y="292100"/>
                </a:lnTo>
                <a:lnTo>
                  <a:pt x="241896" y="302260"/>
                </a:lnTo>
                <a:lnTo>
                  <a:pt x="253060" y="302260"/>
                </a:lnTo>
                <a:lnTo>
                  <a:pt x="292138" y="278130"/>
                </a:lnTo>
                <a:lnTo>
                  <a:pt x="296760" y="262890"/>
                </a:lnTo>
                <a:lnTo>
                  <a:pt x="304696" y="247650"/>
                </a:lnTo>
                <a:lnTo>
                  <a:pt x="315421" y="236220"/>
                </a:lnTo>
                <a:lnTo>
                  <a:pt x="328409" y="231140"/>
                </a:lnTo>
                <a:lnTo>
                  <a:pt x="384740" y="231140"/>
                </a:lnTo>
                <a:lnTo>
                  <a:pt x="387488" y="213360"/>
                </a:lnTo>
                <a:lnTo>
                  <a:pt x="401577" y="184150"/>
                </a:lnTo>
                <a:lnTo>
                  <a:pt x="422814" y="162560"/>
                </a:lnTo>
                <a:lnTo>
                  <a:pt x="449364" y="153670"/>
                </a:lnTo>
                <a:close/>
              </a:path>
              <a:path w="671830" h="670560">
                <a:moveTo>
                  <a:pt x="571136" y="153670"/>
                </a:moveTo>
                <a:lnTo>
                  <a:pt x="449364" y="153670"/>
                </a:lnTo>
                <a:lnTo>
                  <a:pt x="463479" y="156210"/>
                </a:lnTo>
                <a:lnTo>
                  <a:pt x="473670" y="163830"/>
                </a:lnTo>
                <a:lnTo>
                  <a:pt x="479848" y="173990"/>
                </a:lnTo>
                <a:lnTo>
                  <a:pt x="481926" y="185420"/>
                </a:lnTo>
                <a:lnTo>
                  <a:pt x="477116" y="208280"/>
                </a:lnTo>
                <a:lnTo>
                  <a:pt x="463672" y="231140"/>
                </a:lnTo>
                <a:lnTo>
                  <a:pt x="443077" y="252730"/>
                </a:lnTo>
                <a:lnTo>
                  <a:pt x="416814" y="274320"/>
                </a:lnTo>
                <a:lnTo>
                  <a:pt x="419582" y="281940"/>
                </a:lnTo>
                <a:lnTo>
                  <a:pt x="424078" y="288290"/>
                </a:lnTo>
                <a:lnTo>
                  <a:pt x="430580" y="290830"/>
                </a:lnTo>
                <a:lnTo>
                  <a:pt x="442988" y="287020"/>
                </a:lnTo>
                <a:lnTo>
                  <a:pt x="631198" y="287020"/>
                </a:lnTo>
                <a:lnTo>
                  <a:pt x="621582" y="245110"/>
                </a:lnTo>
                <a:lnTo>
                  <a:pt x="604622" y="203200"/>
                </a:lnTo>
                <a:lnTo>
                  <a:pt x="580700" y="163830"/>
                </a:lnTo>
                <a:lnTo>
                  <a:pt x="571136" y="153670"/>
                </a:lnTo>
                <a:close/>
              </a:path>
              <a:path w="671830" h="670560">
                <a:moveTo>
                  <a:pt x="226203" y="200660"/>
                </a:moveTo>
                <a:lnTo>
                  <a:pt x="189788" y="200660"/>
                </a:lnTo>
                <a:lnTo>
                  <a:pt x="191668" y="204470"/>
                </a:lnTo>
                <a:lnTo>
                  <a:pt x="191668" y="208280"/>
                </a:lnTo>
                <a:lnTo>
                  <a:pt x="190942" y="213360"/>
                </a:lnTo>
                <a:lnTo>
                  <a:pt x="189344" y="219710"/>
                </a:lnTo>
                <a:lnTo>
                  <a:pt x="187746" y="227330"/>
                </a:lnTo>
                <a:lnTo>
                  <a:pt x="207479" y="264160"/>
                </a:lnTo>
                <a:lnTo>
                  <a:pt x="213656" y="227330"/>
                </a:lnTo>
                <a:lnTo>
                  <a:pt x="226203" y="200660"/>
                </a:lnTo>
                <a:close/>
              </a:path>
              <a:path w="671830" h="670560">
                <a:moveTo>
                  <a:pt x="284226" y="179070"/>
                </a:moveTo>
                <a:lnTo>
                  <a:pt x="268769" y="185420"/>
                </a:lnTo>
                <a:lnTo>
                  <a:pt x="252844" y="207010"/>
                </a:lnTo>
                <a:lnTo>
                  <a:pt x="240395" y="234950"/>
                </a:lnTo>
                <a:lnTo>
                  <a:pt x="235369" y="261620"/>
                </a:lnTo>
                <a:lnTo>
                  <a:pt x="259031" y="242570"/>
                </a:lnTo>
                <a:lnTo>
                  <a:pt x="279509" y="217170"/>
                </a:lnTo>
                <a:lnTo>
                  <a:pt x="290131" y="193040"/>
                </a:lnTo>
                <a:lnTo>
                  <a:pt x="284226" y="179070"/>
                </a:lnTo>
                <a:close/>
              </a:path>
              <a:path w="671830" h="670560">
                <a:moveTo>
                  <a:pt x="451180" y="179070"/>
                </a:moveTo>
                <a:lnTo>
                  <a:pt x="438976" y="181610"/>
                </a:lnTo>
                <a:lnTo>
                  <a:pt x="425908" y="196850"/>
                </a:lnTo>
                <a:lnTo>
                  <a:pt x="415491" y="219710"/>
                </a:lnTo>
                <a:lnTo>
                  <a:pt x="411238" y="247650"/>
                </a:lnTo>
                <a:lnTo>
                  <a:pt x="431506" y="228600"/>
                </a:lnTo>
                <a:lnTo>
                  <a:pt x="447687" y="208280"/>
                </a:lnTo>
                <a:lnTo>
                  <a:pt x="455629" y="190500"/>
                </a:lnTo>
                <a:lnTo>
                  <a:pt x="451180" y="179070"/>
                </a:lnTo>
                <a:close/>
              </a:path>
              <a:path w="671830" h="670560">
                <a:moveTo>
                  <a:pt x="414281" y="72390"/>
                </a:moveTo>
                <a:lnTo>
                  <a:pt x="397256" y="72390"/>
                </a:lnTo>
                <a:lnTo>
                  <a:pt x="365389" y="76200"/>
                </a:lnTo>
                <a:lnTo>
                  <a:pt x="345986" y="87630"/>
                </a:lnTo>
                <a:lnTo>
                  <a:pt x="331983" y="97790"/>
                </a:lnTo>
                <a:lnTo>
                  <a:pt x="316318" y="102870"/>
                </a:lnTo>
                <a:lnTo>
                  <a:pt x="508295" y="102870"/>
                </a:lnTo>
                <a:lnTo>
                  <a:pt x="465162" y="83820"/>
                </a:lnTo>
                <a:lnTo>
                  <a:pt x="447623" y="78740"/>
                </a:lnTo>
                <a:lnTo>
                  <a:pt x="430866" y="74930"/>
                </a:lnTo>
                <a:lnTo>
                  <a:pt x="414281" y="72390"/>
                </a:lnTo>
                <a:close/>
              </a:path>
              <a:path w="671830" h="670560">
                <a:moveTo>
                  <a:pt x="393873" y="41910"/>
                </a:moveTo>
                <a:lnTo>
                  <a:pt x="358165" y="41910"/>
                </a:lnTo>
                <a:lnTo>
                  <a:pt x="387359" y="44450"/>
                </a:lnTo>
                <a:lnTo>
                  <a:pt x="409860" y="48260"/>
                </a:lnTo>
                <a:lnTo>
                  <a:pt x="424427" y="52070"/>
                </a:lnTo>
                <a:lnTo>
                  <a:pt x="429818" y="54610"/>
                </a:lnTo>
                <a:lnTo>
                  <a:pt x="430707" y="54610"/>
                </a:lnTo>
                <a:lnTo>
                  <a:pt x="431368" y="52070"/>
                </a:lnTo>
                <a:lnTo>
                  <a:pt x="430758" y="52070"/>
                </a:lnTo>
                <a:lnTo>
                  <a:pt x="422234" y="48260"/>
                </a:lnTo>
                <a:lnTo>
                  <a:pt x="401348" y="43180"/>
                </a:lnTo>
                <a:lnTo>
                  <a:pt x="393873" y="41910"/>
                </a:lnTo>
                <a:close/>
              </a:path>
            </a:pathLst>
          </a:custGeom>
          <a:solidFill>
            <a:srgbClr val="007EBE"/>
          </a:solidFill>
        </p:spPr>
        <p:txBody>
          <a:bodyPr wrap="square" lIns="0" tIns="0" rIns="0" bIns="0" rtlCol="0"/>
          <a:lstStyle/>
          <a:p>
            <a:endParaRPr/>
          </a:p>
        </p:txBody>
      </p:sp>
      <p:pic>
        <p:nvPicPr>
          <p:cNvPr id="23" name="Picture 2" descr="Appareils Electroménagers Haier - Electromenager Dakar">
            <a:extLst>
              <a:ext uri="{FF2B5EF4-FFF2-40B4-BE49-F238E27FC236}">
                <a16:creationId xmlns:a16="http://schemas.microsoft.com/office/drawing/2014/main" id="{BF680BD1-2063-CC14-85E4-AC479FD7B2F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13390" y="5828288"/>
            <a:ext cx="1688557" cy="3927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nibe">
            <a:extLst>
              <a:ext uri="{FF2B5EF4-FFF2-40B4-BE49-F238E27FC236}">
                <a16:creationId xmlns:a16="http://schemas.microsoft.com/office/drawing/2014/main" id="{F6148786-0AF8-C5E6-1E64-DCAB7092CB48}"/>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2828" t="21777" r="10969" b="27217"/>
          <a:stretch/>
        </p:blipFill>
        <p:spPr bwMode="auto">
          <a:xfrm>
            <a:off x="1312615" y="7305329"/>
            <a:ext cx="1666265" cy="8099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Grifols étend son activité en Afrique en signant un accord pour la création  d'une usine de fabrication de solutions intraveineuses au Nigeria">
            <a:extLst>
              <a:ext uri="{FF2B5EF4-FFF2-40B4-BE49-F238E27FC236}">
                <a16:creationId xmlns:a16="http://schemas.microsoft.com/office/drawing/2014/main" id="{57862F0F-223F-5F4D-F124-96170ADFF36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305800" y="7607590"/>
            <a:ext cx="1766618" cy="366996"/>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object 8">
            <a:extLst>
              <a:ext uri="{FF2B5EF4-FFF2-40B4-BE49-F238E27FC236}">
                <a16:creationId xmlns:a16="http://schemas.microsoft.com/office/drawing/2014/main" id="{3CDCE11A-0263-2A7D-484F-6B10D41D6E3E}"/>
              </a:ext>
            </a:extLst>
          </p:cNvPr>
          <p:cNvGrpSpPr/>
          <p:nvPr/>
        </p:nvGrpSpPr>
        <p:grpSpPr>
          <a:xfrm>
            <a:off x="1455559" y="74189"/>
            <a:ext cx="1273175" cy="1305560"/>
            <a:chOff x="1455559" y="455212"/>
            <a:chExt cx="1273175" cy="1305560"/>
          </a:xfrm>
        </p:grpSpPr>
        <p:sp>
          <p:nvSpPr>
            <p:cNvPr id="27" name="object 9">
              <a:extLst>
                <a:ext uri="{FF2B5EF4-FFF2-40B4-BE49-F238E27FC236}">
                  <a16:creationId xmlns:a16="http://schemas.microsoft.com/office/drawing/2014/main" id="{DB9505DF-110E-1F01-6A12-7723858D1BE7}"/>
                </a:ext>
              </a:extLst>
            </p:cNvPr>
            <p:cNvSpPr/>
            <p:nvPr/>
          </p:nvSpPr>
          <p:spPr>
            <a:xfrm>
              <a:off x="1455559" y="455218"/>
              <a:ext cx="1221740" cy="1305560"/>
            </a:xfrm>
            <a:custGeom>
              <a:avLst/>
              <a:gdLst/>
              <a:ahLst/>
              <a:cxnLst/>
              <a:rect l="l" t="t" r="r" b="b"/>
              <a:pathLst>
                <a:path w="1221739" h="1305560">
                  <a:moveTo>
                    <a:pt x="950226" y="881761"/>
                  </a:moveTo>
                  <a:lnTo>
                    <a:pt x="945451" y="841921"/>
                  </a:lnTo>
                  <a:lnTo>
                    <a:pt x="921042" y="795274"/>
                  </a:lnTo>
                  <a:lnTo>
                    <a:pt x="883983" y="762012"/>
                  </a:lnTo>
                  <a:lnTo>
                    <a:pt x="830745" y="732980"/>
                  </a:lnTo>
                  <a:lnTo>
                    <a:pt x="779221" y="708888"/>
                  </a:lnTo>
                  <a:lnTo>
                    <a:pt x="752652" y="695413"/>
                  </a:lnTo>
                  <a:lnTo>
                    <a:pt x="715187" y="669391"/>
                  </a:lnTo>
                  <a:lnTo>
                    <a:pt x="693674" y="629412"/>
                  </a:lnTo>
                  <a:lnTo>
                    <a:pt x="692785" y="616851"/>
                  </a:lnTo>
                  <a:lnTo>
                    <a:pt x="694258" y="601764"/>
                  </a:lnTo>
                  <a:lnTo>
                    <a:pt x="716368" y="564083"/>
                  </a:lnTo>
                  <a:lnTo>
                    <a:pt x="764133" y="544080"/>
                  </a:lnTo>
                  <a:lnTo>
                    <a:pt x="785583" y="542747"/>
                  </a:lnTo>
                  <a:lnTo>
                    <a:pt x="801331" y="543737"/>
                  </a:lnTo>
                  <a:lnTo>
                    <a:pt x="839825" y="558469"/>
                  </a:lnTo>
                  <a:lnTo>
                    <a:pt x="861174" y="601878"/>
                  </a:lnTo>
                  <a:lnTo>
                    <a:pt x="860691" y="609320"/>
                  </a:lnTo>
                  <a:lnTo>
                    <a:pt x="828598" y="643026"/>
                  </a:lnTo>
                  <a:lnTo>
                    <a:pt x="825246" y="644791"/>
                  </a:lnTo>
                  <a:lnTo>
                    <a:pt x="860437" y="668477"/>
                  </a:lnTo>
                  <a:lnTo>
                    <a:pt x="898093" y="658583"/>
                  </a:lnTo>
                  <a:lnTo>
                    <a:pt x="925144" y="619252"/>
                  </a:lnTo>
                  <a:lnTo>
                    <a:pt x="926287" y="606374"/>
                  </a:lnTo>
                  <a:lnTo>
                    <a:pt x="923645" y="584581"/>
                  </a:lnTo>
                  <a:lnTo>
                    <a:pt x="902487" y="549402"/>
                  </a:lnTo>
                  <a:lnTo>
                    <a:pt x="861936" y="525551"/>
                  </a:lnTo>
                  <a:lnTo>
                    <a:pt x="812368" y="513575"/>
                  </a:lnTo>
                  <a:lnTo>
                    <a:pt x="784847" y="512076"/>
                  </a:lnTo>
                  <a:lnTo>
                    <a:pt x="750303" y="514096"/>
                  </a:lnTo>
                  <a:lnTo>
                    <a:pt x="691743" y="530174"/>
                  </a:lnTo>
                  <a:lnTo>
                    <a:pt x="648246" y="562381"/>
                  </a:lnTo>
                  <a:lnTo>
                    <a:pt x="625983" y="611035"/>
                  </a:lnTo>
                  <a:lnTo>
                    <a:pt x="623201" y="641527"/>
                  </a:lnTo>
                  <a:lnTo>
                    <a:pt x="624420" y="660933"/>
                  </a:lnTo>
                  <a:lnTo>
                    <a:pt x="642645" y="709269"/>
                  </a:lnTo>
                  <a:lnTo>
                    <a:pt x="676465" y="744143"/>
                  </a:lnTo>
                  <a:lnTo>
                    <a:pt x="721804" y="770432"/>
                  </a:lnTo>
                  <a:lnTo>
                    <a:pt x="780808" y="798068"/>
                  </a:lnTo>
                  <a:lnTo>
                    <a:pt x="797179" y="805903"/>
                  </a:lnTo>
                  <a:lnTo>
                    <a:pt x="834542" y="826960"/>
                  </a:lnTo>
                  <a:lnTo>
                    <a:pt x="868248" y="862774"/>
                  </a:lnTo>
                  <a:lnTo>
                    <a:pt x="876896" y="898982"/>
                  </a:lnTo>
                  <a:lnTo>
                    <a:pt x="876122" y="909713"/>
                  </a:lnTo>
                  <a:lnTo>
                    <a:pt x="857681" y="949934"/>
                  </a:lnTo>
                  <a:lnTo>
                    <a:pt x="816927" y="977544"/>
                  </a:lnTo>
                  <a:lnTo>
                    <a:pt x="775106" y="984275"/>
                  </a:lnTo>
                  <a:lnTo>
                    <a:pt x="754138" y="983081"/>
                  </a:lnTo>
                  <a:lnTo>
                    <a:pt x="708888" y="965200"/>
                  </a:lnTo>
                  <a:lnTo>
                    <a:pt x="688886" y="927531"/>
                  </a:lnTo>
                  <a:lnTo>
                    <a:pt x="687552" y="910945"/>
                  </a:lnTo>
                  <a:lnTo>
                    <a:pt x="687933" y="903516"/>
                  </a:lnTo>
                  <a:lnTo>
                    <a:pt x="712000" y="869772"/>
                  </a:lnTo>
                  <a:lnTo>
                    <a:pt x="714489" y="868032"/>
                  </a:lnTo>
                  <a:lnTo>
                    <a:pt x="679323" y="844346"/>
                  </a:lnTo>
                  <a:lnTo>
                    <a:pt x="665403" y="845451"/>
                  </a:lnTo>
                  <a:lnTo>
                    <a:pt x="623773" y="871308"/>
                  </a:lnTo>
                  <a:lnTo>
                    <a:pt x="613460" y="906449"/>
                  </a:lnTo>
                  <a:lnTo>
                    <a:pt x="616064" y="931418"/>
                  </a:lnTo>
                  <a:lnTo>
                    <a:pt x="636828" y="971638"/>
                  </a:lnTo>
                  <a:lnTo>
                    <a:pt x="678091" y="998842"/>
                  </a:lnTo>
                  <a:lnTo>
                    <a:pt x="738136" y="1012494"/>
                  </a:lnTo>
                  <a:lnTo>
                    <a:pt x="775106" y="1014196"/>
                  </a:lnTo>
                  <a:lnTo>
                    <a:pt x="798576" y="1013129"/>
                  </a:lnTo>
                  <a:lnTo>
                    <a:pt x="842543" y="1004519"/>
                  </a:lnTo>
                  <a:lnTo>
                    <a:pt x="882027" y="987577"/>
                  </a:lnTo>
                  <a:lnTo>
                    <a:pt x="913828" y="963815"/>
                  </a:lnTo>
                  <a:lnTo>
                    <a:pt x="944333" y="917409"/>
                  </a:lnTo>
                  <a:lnTo>
                    <a:pt x="948753" y="900036"/>
                  </a:lnTo>
                  <a:lnTo>
                    <a:pt x="950226" y="881761"/>
                  </a:lnTo>
                  <a:close/>
                </a:path>
                <a:path w="1221739" h="1305560">
                  <a:moveTo>
                    <a:pt x="1221130" y="332600"/>
                  </a:moveTo>
                  <a:lnTo>
                    <a:pt x="1195628" y="291084"/>
                  </a:lnTo>
                  <a:lnTo>
                    <a:pt x="1167206" y="251675"/>
                  </a:lnTo>
                  <a:lnTo>
                    <a:pt x="1136002" y="214553"/>
                  </a:lnTo>
                  <a:lnTo>
                    <a:pt x="1102156" y="179857"/>
                  </a:lnTo>
                  <a:lnTo>
                    <a:pt x="1065847" y="147739"/>
                  </a:lnTo>
                  <a:lnTo>
                    <a:pt x="1027201" y="118364"/>
                  </a:lnTo>
                  <a:lnTo>
                    <a:pt x="986383" y="91871"/>
                  </a:lnTo>
                  <a:lnTo>
                    <a:pt x="943546" y="68414"/>
                  </a:lnTo>
                  <a:lnTo>
                    <a:pt x="898829" y="48145"/>
                  </a:lnTo>
                  <a:lnTo>
                    <a:pt x="852398" y="31216"/>
                  </a:lnTo>
                  <a:lnTo>
                    <a:pt x="804392" y="17792"/>
                  </a:lnTo>
                  <a:lnTo>
                    <a:pt x="754976" y="8013"/>
                  </a:lnTo>
                  <a:lnTo>
                    <a:pt x="704291" y="2032"/>
                  </a:lnTo>
                  <a:lnTo>
                    <a:pt x="652500" y="0"/>
                  </a:lnTo>
                  <a:lnTo>
                    <a:pt x="603796" y="1790"/>
                  </a:lnTo>
                  <a:lnTo>
                    <a:pt x="556069" y="7073"/>
                  </a:lnTo>
                  <a:lnTo>
                    <a:pt x="509447" y="15735"/>
                  </a:lnTo>
                  <a:lnTo>
                    <a:pt x="464045" y="27622"/>
                  </a:lnTo>
                  <a:lnTo>
                    <a:pt x="419989" y="42646"/>
                  </a:lnTo>
                  <a:lnTo>
                    <a:pt x="377418" y="60642"/>
                  </a:lnTo>
                  <a:lnTo>
                    <a:pt x="336435" y="81521"/>
                  </a:lnTo>
                  <a:lnTo>
                    <a:pt x="297192" y="105117"/>
                  </a:lnTo>
                  <a:lnTo>
                    <a:pt x="259803" y="131343"/>
                  </a:lnTo>
                  <a:lnTo>
                    <a:pt x="224396" y="160045"/>
                  </a:lnTo>
                  <a:lnTo>
                    <a:pt x="191109" y="191109"/>
                  </a:lnTo>
                  <a:lnTo>
                    <a:pt x="160032" y="224409"/>
                  </a:lnTo>
                  <a:lnTo>
                    <a:pt x="131330" y="259816"/>
                  </a:lnTo>
                  <a:lnTo>
                    <a:pt x="105117" y="297205"/>
                  </a:lnTo>
                  <a:lnTo>
                    <a:pt x="81508" y="336448"/>
                  </a:lnTo>
                  <a:lnTo>
                    <a:pt x="60642" y="377418"/>
                  </a:lnTo>
                  <a:lnTo>
                    <a:pt x="42633" y="420001"/>
                  </a:lnTo>
                  <a:lnTo>
                    <a:pt x="27622" y="464045"/>
                  </a:lnTo>
                  <a:lnTo>
                    <a:pt x="15722" y="509447"/>
                  </a:lnTo>
                  <a:lnTo>
                    <a:pt x="7073" y="556082"/>
                  </a:lnTo>
                  <a:lnTo>
                    <a:pt x="1778" y="603808"/>
                  </a:lnTo>
                  <a:lnTo>
                    <a:pt x="0" y="652500"/>
                  </a:lnTo>
                  <a:lnTo>
                    <a:pt x="1778" y="701192"/>
                  </a:lnTo>
                  <a:lnTo>
                    <a:pt x="7073" y="748919"/>
                  </a:lnTo>
                  <a:lnTo>
                    <a:pt x="15722" y="795553"/>
                  </a:lnTo>
                  <a:lnTo>
                    <a:pt x="27622" y="840955"/>
                  </a:lnTo>
                  <a:lnTo>
                    <a:pt x="42633" y="885012"/>
                  </a:lnTo>
                  <a:lnTo>
                    <a:pt x="60642" y="927582"/>
                  </a:lnTo>
                  <a:lnTo>
                    <a:pt x="81508" y="968552"/>
                  </a:lnTo>
                  <a:lnTo>
                    <a:pt x="105117" y="1007795"/>
                  </a:lnTo>
                  <a:lnTo>
                    <a:pt x="131330" y="1045184"/>
                  </a:lnTo>
                  <a:lnTo>
                    <a:pt x="160032" y="1080592"/>
                  </a:lnTo>
                  <a:lnTo>
                    <a:pt x="191109" y="1113891"/>
                  </a:lnTo>
                  <a:lnTo>
                    <a:pt x="224396" y="1144955"/>
                  </a:lnTo>
                  <a:lnTo>
                    <a:pt x="259803" y="1173657"/>
                  </a:lnTo>
                  <a:lnTo>
                    <a:pt x="297192" y="1199883"/>
                  </a:lnTo>
                  <a:lnTo>
                    <a:pt x="336435" y="1223492"/>
                  </a:lnTo>
                  <a:lnTo>
                    <a:pt x="377418" y="1244358"/>
                  </a:lnTo>
                  <a:lnTo>
                    <a:pt x="419989" y="1262367"/>
                  </a:lnTo>
                  <a:lnTo>
                    <a:pt x="464045" y="1277378"/>
                  </a:lnTo>
                  <a:lnTo>
                    <a:pt x="509447" y="1289278"/>
                  </a:lnTo>
                  <a:lnTo>
                    <a:pt x="556069" y="1297927"/>
                  </a:lnTo>
                  <a:lnTo>
                    <a:pt x="603796" y="1303210"/>
                  </a:lnTo>
                  <a:lnTo>
                    <a:pt x="652500" y="1305001"/>
                  </a:lnTo>
                  <a:lnTo>
                    <a:pt x="701446" y="1303185"/>
                  </a:lnTo>
                  <a:lnTo>
                    <a:pt x="749414" y="1297825"/>
                  </a:lnTo>
                  <a:lnTo>
                    <a:pt x="796264" y="1289050"/>
                  </a:lnTo>
                  <a:lnTo>
                    <a:pt x="841870" y="1276997"/>
                  </a:lnTo>
                  <a:lnTo>
                    <a:pt x="886104" y="1261808"/>
                  </a:lnTo>
                  <a:lnTo>
                    <a:pt x="928865" y="1243609"/>
                  </a:lnTo>
                  <a:lnTo>
                    <a:pt x="879767" y="1259039"/>
                  </a:lnTo>
                  <a:lnTo>
                    <a:pt x="828992" y="1270317"/>
                  </a:lnTo>
                  <a:lnTo>
                    <a:pt x="776719" y="1277226"/>
                  </a:lnTo>
                  <a:lnTo>
                    <a:pt x="723125" y="1279575"/>
                  </a:lnTo>
                  <a:lnTo>
                    <a:pt x="675881" y="1277759"/>
                  </a:lnTo>
                  <a:lnTo>
                    <a:pt x="629640" y="1272387"/>
                  </a:lnTo>
                  <a:lnTo>
                    <a:pt x="584517" y="1263611"/>
                  </a:lnTo>
                  <a:lnTo>
                    <a:pt x="540664" y="1251546"/>
                  </a:lnTo>
                  <a:lnTo>
                    <a:pt x="498208" y="1236345"/>
                  </a:lnTo>
                  <a:lnTo>
                    <a:pt x="457288" y="1218133"/>
                  </a:lnTo>
                  <a:lnTo>
                    <a:pt x="418033" y="1197051"/>
                  </a:lnTo>
                  <a:lnTo>
                    <a:pt x="380568" y="1173213"/>
                  </a:lnTo>
                  <a:lnTo>
                    <a:pt x="345046" y="1146784"/>
                  </a:lnTo>
                  <a:lnTo>
                    <a:pt x="311594" y="1117866"/>
                  </a:lnTo>
                  <a:lnTo>
                    <a:pt x="280339" y="1086624"/>
                  </a:lnTo>
                  <a:lnTo>
                    <a:pt x="251434" y="1053172"/>
                  </a:lnTo>
                  <a:lnTo>
                    <a:pt x="224993" y="1017651"/>
                  </a:lnTo>
                  <a:lnTo>
                    <a:pt x="201155" y="980186"/>
                  </a:lnTo>
                  <a:lnTo>
                    <a:pt x="180073" y="940930"/>
                  </a:lnTo>
                  <a:lnTo>
                    <a:pt x="161848" y="900010"/>
                  </a:lnTo>
                  <a:lnTo>
                    <a:pt x="146646" y="857542"/>
                  </a:lnTo>
                  <a:lnTo>
                    <a:pt x="134594" y="813689"/>
                  </a:lnTo>
                  <a:lnTo>
                    <a:pt x="125806" y="768578"/>
                  </a:lnTo>
                  <a:lnTo>
                    <a:pt x="120446" y="722325"/>
                  </a:lnTo>
                  <a:lnTo>
                    <a:pt x="118630" y="675081"/>
                  </a:lnTo>
                  <a:lnTo>
                    <a:pt x="120446" y="627837"/>
                  </a:lnTo>
                  <a:lnTo>
                    <a:pt x="125806" y="581596"/>
                  </a:lnTo>
                  <a:lnTo>
                    <a:pt x="134594" y="536486"/>
                  </a:lnTo>
                  <a:lnTo>
                    <a:pt x="146646" y="492633"/>
                  </a:lnTo>
                  <a:lnTo>
                    <a:pt x="161848" y="450176"/>
                  </a:lnTo>
                  <a:lnTo>
                    <a:pt x="180073" y="409257"/>
                  </a:lnTo>
                  <a:lnTo>
                    <a:pt x="201155" y="369989"/>
                  </a:lnTo>
                  <a:lnTo>
                    <a:pt x="224993" y="332536"/>
                  </a:lnTo>
                  <a:lnTo>
                    <a:pt x="251434" y="297014"/>
                  </a:lnTo>
                  <a:lnTo>
                    <a:pt x="280339" y="263563"/>
                  </a:lnTo>
                  <a:lnTo>
                    <a:pt x="311594" y="232308"/>
                  </a:lnTo>
                  <a:lnTo>
                    <a:pt x="345046" y="203403"/>
                  </a:lnTo>
                  <a:lnTo>
                    <a:pt x="380568" y="176961"/>
                  </a:lnTo>
                  <a:lnTo>
                    <a:pt x="418033" y="153136"/>
                  </a:lnTo>
                  <a:lnTo>
                    <a:pt x="457288" y="132041"/>
                  </a:lnTo>
                  <a:lnTo>
                    <a:pt x="498208" y="113830"/>
                  </a:lnTo>
                  <a:lnTo>
                    <a:pt x="540664" y="98628"/>
                  </a:lnTo>
                  <a:lnTo>
                    <a:pt x="584517" y="86563"/>
                  </a:lnTo>
                  <a:lnTo>
                    <a:pt x="629640" y="77787"/>
                  </a:lnTo>
                  <a:lnTo>
                    <a:pt x="675881" y="72415"/>
                  </a:lnTo>
                  <a:lnTo>
                    <a:pt x="723125" y="70599"/>
                  </a:lnTo>
                  <a:lnTo>
                    <a:pt x="774242" y="72732"/>
                  </a:lnTo>
                  <a:lnTo>
                    <a:pt x="824191" y="79019"/>
                  </a:lnTo>
                  <a:lnTo>
                    <a:pt x="872782" y="89293"/>
                  </a:lnTo>
                  <a:lnTo>
                    <a:pt x="919848" y="103365"/>
                  </a:lnTo>
                  <a:lnTo>
                    <a:pt x="965225" y="121081"/>
                  </a:lnTo>
                  <a:lnTo>
                    <a:pt x="1008735" y="142265"/>
                  </a:lnTo>
                  <a:lnTo>
                    <a:pt x="1050213" y="166751"/>
                  </a:lnTo>
                  <a:lnTo>
                    <a:pt x="1089482" y="194360"/>
                  </a:lnTo>
                  <a:lnTo>
                    <a:pt x="1126375" y="224917"/>
                  </a:lnTo>
                  <a:lnTo>
                    <a:pt x="1160729" y="258254"/>
                  </a:lnTo>
                  <a:lnTo>
                    <a:pt x="1192364" y="294208"/>
                  </a:lnTo>
                  <a:lnTo>
                    <a:pt x="1221130" y="332600"/>
                  </a:lnTo>
                  <a:close/>
                </a:path>
              </a:pathLst>
            </a:custGeom>
            <a:solidFill>
              <a:srgbClr val="84B640"/>
            </a:solidFill>
          </p:spPr>
          <p:txBody>
            <a:bodyPr wrap="square" lIns="0" tIns="0" rIns="0" bIns="0" rtlCol="0"/>
            <a:lstStyle/>
            <a:p>
              <a:endParaRPr/>
            </a:p>
          </p:txBody>
        </p:sp>
        <p:sp>
          <p:nvSpPr>
            <p:cNvPr id="28" name="object 10">
              <a:extLst>
                <a:ext uri="{FF2B5EF4-FFF2-40B4-BE49-F238E27FC236}">
                  <a16:creationId xmlns:a16="http://schemas.microsoft.com/office/drawing/2014/main" id="{FB2C0005-0978-A14E-E1CE-3648A7342B3D}"/>
                </a:ext>
              </a:extLst>
            </p:cNvPr>
            <p:cNvSpPr/>
            <p:nvPr/>
          </p:nvSpPr>
          <p:spPr>
            <a:xfrm>
              <a:off x="1750682" y="585558"/>
              <a:ext cx="978535" cy="1101090"/>
            </a:xfrm>
            <a:custGeom>
              <a:avLst/>
              <a:gdLst/>
              <a:ahLst/>
              <a:cxnLst/>
              <a:rect l="l" t="t" r="r" b="b"/>
              <a:pathLst>
                <a:path w="978535" h="1101089">
                  <a:moveTo>
                    <a:pt x="417436" y="631761"/>
                  </a:moveTo>
                  <a:lnTo>
                    <a:pt x="417156" y="630364"/>
                  </a:lnTo>
                  <a:lnTo>
                    <a:pt x="414337" y="624128"/>
                  </a:lnTo>
                  <a:lnTo>
                    <a:pt x="402018" y="625729"/>
                  </a:lnTo>
                  <a:lnTo>
                    <a:pt x="397497" y="619518"/>
                  </a:lnTo>
                  <a:lnTo>
                    <a:pt x="387731" y="620852"/>
                  </a:lnTo>
                  <a:lnTo>
                    <a:pt x="393852" y="614337"/>
                  </a:lnTo>
                  <a:lnTo>
                    <a:pt x="385191" y="618807"/>
                  </a:lnTo>
                  <a:lnTo>
                    <a:pt x="342976" y="630885"/>
                  </a:lnTo>
                  <a:lnTo>
                    <a:pt x="330225" y="631545"/>
                  </a:lnTo>
                  <a:lnTo>
                    <a:pt x="318020" y="630377"/>
                  </a:lnTo>
                  <a:lnTo>
                    <a:pt x="287489" y="602970"/>
                  </a:lnTo>
                  <a:lnTo>
                    <a:pt x="281051" y="566242"/>
                  </a:lnTo>
                  <a:lnTo>
                    <a:pt x="281051" y="308444"/>
                  </a:lnTo>
                  <a:lnTo>
                    <a:pt x="378841" y="310972"/>
                  </a:lnTo>
                  <a:lnTo>
                    <a:pt x="381241" y="308305"/>
                  </a:lnTo>
                  <a:lnTo>
                    <a:pt x="385216" y="297573"/>
                  </a:lnTo>
                  <a:lnTo>
                    <a:pt x="386219" y="291782"/>
                  </a:lnTo>
                  <a:lnTo>
                    <a:pt x="386219" y="274828"/>
                  </a:lnTo>
                  <a:lnTo>
                    <a:pt x="382524" y="269443"/>
                  </a:lnTo>
                  <a:lnTo>
                    <a:pt x="375183" y="269443"/>
                  </a:lnTo>
                  <a:lnTo>
                    <a:pt x="274269" y="275374"/>
                  </a:lnTo>
                  <a:lnTo>
                    <a:pt x="280200" y="178714"/>
                  </a:lnTo>
                  <a:lnTo>
                    <a:pt x="280200" y="174739"/>
                  </a:lnTo>
                  <a:lnTo>
                    <a:pt x="278218" y="171792"/>
                  </a:lnTo>
                  <a:lnTo>
                    <a:pt x="270306" y="167817"/>
                  </a:lnTo>
                  <a:lnTo>
                    <a:pt x="266357" y="166827"/>
                  </a:lnTo>
                  <a:lnTo>
                    <a:pt x="252793" y="166827"/>
                  </a:lnTo>
                  <a:lnTo>
                    <a:pt x="246557" y="170522"/>
                  </a:lnTo>
                  <a:lnTo>
                    <a:pt x="243738" y="177850"/>
                  </a:lnTo>
                  <a:lnTo>
                    <a:pt x="238429" y="192925"/>
                  </a:lnTo>
                  <a:lnTo>
                    <a:pt x="233565" y="205943"/>
                  </a:lnTo>
                  <a:lnTo>
                    <a:pt x="215226" y="240817"/>
                  </a:lnTo>
                  <a:lnTo>
                    <a:pt x="181089" y="265938"/>
                  </a:lnTo>
                  <a:lnTo>
                    <a:pt x="150749" y="274243"/>
                  </a:lnTo>
                  <a:lnTo>
                    <a:pt x="147764" y="276364"/>
                  </a:lnTo>
                  <a:lnTo>
                    <a:pt x="143802" y="283730"/>
                  </a:lnTo>
                  <a:lnTo>
                    <a:pt x="142824" y="288086"/>
                  </a:lnTo>
                  <a:lnTo>
                    <a:pt x="142824" y="297129"/>
                  </a:lnTo>
                  <a:lnTo>
                    <a:pt x="143967" y="300685"/>
                  </a:lnTo>
                  <a:lnTo>
                    <a:pt x="148488" y="306895"/>
                  </a:lnTo>
                  <a:lnTo>
                    <a:pt x="151295" y="308444"/>
                  </a:lnTo>
                  <a:lnTo>
                    <a:pt x="203898" y="306755"/>
                  </a:lnTo>
                  <a:lnTo>
                    <a:pt x="203898" y="556069"/>
                  </a:lnTo>
                  <a:lnTo>
                    <a:pt x="211302" y="606298"/>
                  </a:lnTo>
                  <a:lnTo>
                    <a:pt x="233565" y="643407"/>
                  </a:lnTo>
                  <a:lnTo>
                    <a:pt x="266204" y="666305"/>
                  </a:lnTo>
                  <a:lnTo>
                    <a:pt x="304800" y="673938"/>
                  </a:lnTo>
                  <a:lnTo>
                    <a:pt x="319125" y="673595"/>
                  </a:lnTo>
                  <a:lnTo>
                    <a:pt x="367093" y="664984"/>
                  </a:lnTo>
                  <a:lnTo>
                    <a:pt x="402323" y="646798"/>
                  </a:lnTo>
                  <a:lnTo>
                    <a:pt x="405714" y="643978"/>
                  </a:lnTo>
                  <a:lnTo>
                    <a:pt x="417436" y="635736"/>
                  </a:lnTo>
                  <a:lnTo>
                    <a:pt x="417436" y="631761"/>
                  </a:lnTo>
                  <a:close/>
                </a:path>
                <a:path w="978535" h="1101089">
                  <a:moveTo>
                    <a:pt x="977925" y="532625"/>
                  </a:moveTo>
                  <a:lnTo>
                    <a:pt x="974636" y="487514"/>
                  </a:lnTo>
                  <a:lnTo>
                    <a:pt x="967549" y="442442"/>
                  </a:lnTo>
                  <a:lnTo>
                    <a:pt x="956576" y="397649"/>
                  </a:lnTo>
                  <a:lnTo>
                    <a:pt x="941666" y="353339"/>
                  </a:lnTo>
                  <a:lnTo>
                    <a:pt x="922718" y="309740"/>
                  </a:lnTo>
                  <a:lnTo>
                    <a:pt x="900150" y="267893"/>
                  </a:lnTo>
                  <a:lnTo>
                    <a:pt x="874522" y="228790"/>
                  </a:lnTo>
                  <a:lnTo>
                    <a:pt x="846074" y="192481"/>
                  </a:lnTo>
                  <a:lnTo>
                    <a:pt x="815035" y="159054"/>
                  </a:lnTo>
                  <a:lnTo>
                    <a:pt x="781596" y="128587"/>
                  </a:lnTo>
                  <a:lnTo>
                    <a:pt x="746010" y="101155"/>
                  </a:lnTo>
                  <a:lnTo>
                    <a:pt x="708469" y="76822"/>
                  </a:lnTo>
                  <a:lnTo>
                    <a:pt x="669213" y="55676"/>
                  </a:lnTo>
                  <a:lnTo>
                    <a:pt x="628459" y="37807"/>
                  </a:lnTo>
                  <a:lnTo>
                    <a:pt x="586435" y="23266"/>
                  </a:lnTo>
                  <a:lnTo>
                    <a:pt x="543344" y="12128"/>
                  </a:lnTo>
                  <a:lnTo>
                    <a:pt x="499414" y="4495"/>
                  </a:lnTo>
                  <a:lnTo>
                    <a:pt x="454875" y="431"/>
                  </a:lnTo>
                  <a:lnTo>
                    <a:pt x="409930" y="0"/>
                  </a:lnTo>
                  <a:lnTo>
                    <a:pt x="364820" y="3302"/>
                  </a:lnTo>
                  <a:lnTo>
                    <a:pt x="319747" y="10388"/>
                  </a:lnTo>
                  <a:lnTo>
                    <a:pt x="274955" y="21361"/>
                  </a:lnTo>
                  <a:lnTo>
                    <a:pt x="230644" y="36271"/>
                  </a:lnTo>
                  <a:lnTo>
                    <a:pt x="187032" y="55219"/>
                  </a:lnTo>
                  <a:lnTo>
                    <a:pt x="143522" y="78816"/>
                  </a:lnTo>
                  <a:lnTo>
                    <a:pt x="102984" y="105727"/>
                  </a:lnTo>
                  <a:lnTo>
                    <a:pt x="65493" y="135674"/>
                  </a:lnTo>
                  <a:lnTo>
                    <a:pt x="31140" y="168427"/>
                  </a:lnTo>
                  <a:lnTo>
                    <a:pt x="0" y="203708"/>
                  </a:lnTo>
                  <a:lnTo>
                    <a:pt x="31546" y="173901"/>
                  </a:lnTo>
                  <a:lnTo>
                    <a:pt x="65913" y="146634"/>
                  </a:lnTo>
                  <a:lnTo>
                    <a:pt x="103035" y="122097"/>
                  </a:lnTo>
                  <a:lnTo>
                    <a:pt x="142824" y="100558"/>
                  </a:lnTo>
                  <a:lnTo>
                    <a:pt x="188023" y="81191"/>
                  </a:lnTo>
                  <a:lnTo>
                    <a:pt x="234010" y="66471"/>
                  </a:lnTo>
                  <a:lnTo>
                    <a:pt x="280492" y="56311"/>
                  </a:lnTo>
                  <a:lnTo>
                    <a:pt x="327202" y="50596"/>
                  </a:lnTo>
                  <a:lnTo>
                    <a:pt x="373837" y="49225"/>
                  </a:lnTo>
                  <a:lnTo>
                    <a:pt x="420128" y="52120"/>
                  </a:lnTo>
                  <a:lnTo>
                    <a:pt x="465772" y="59156"/>
                  </a:lnTo>
                  <a:lnTo>
                    <a:pt x="510501" y="70256"/>
                  </a:lnTo>
                  <a:lnTo>
                    <a:pt x="554012" y="85305"/>
                  </a:lnTo>
                  <a:lnTo>
                    <a:pt x="596036" y="104216"/>
                  </a:lnTo>
                  <a:lnTo>
                    <a:pt x="636282" y="126885"/>
                  </a:lnTo>
                  <a:lnTo>
                    <a:pt x="674458" y="153225"/>
                  </a:lnTo>
                  <a:lnTo>
                    <a:pt x="710285" y="183108"/>
                  </a:lnTo>
                  <a:lnTo>
                    <a:pt x="743483" y="216471"/>
                  </a:lnTo>
                  <a:lnTo>
                    <a:pt x="773747" y="253187"/>
                  </a:lnTo>
                  <a:lnTo>
                    <a:pt x="800811" y="293166"/>
                  </a:lnTo>
                  <a:lnTo>
                    <a:pt x="824369" y="336321"/>
                  </a:lnTo>
                  <a:lnTo>
                    <a:pt x="843737" y="381508"/>
                  </a:lnTo>
                  <a:lnTo>
                    <a:pt x="858456" y="427494"/>
                  </a:lnTo>
                  <a:lnTo>
                    <a:pt x="868616" y="473976"/>
                  </a:lnTo>
                  <a:lnTo>
                    <a:pt x="874331" y="520687"/>
                  </a:lnTo>
                  <a:lnTo>
                    <a:pt x="875690" y="567334"/>
                  </a:lnTo>
                  <a:lnTo>
                    <a:pt x="872807" y="613625"/>
                  </a:lnTo>
                  <a:lnTo>
                    <a:pt x="865759" y="659269"/>
                  </a:lnTo>
                  <a:lnTo>
                    <a:pt x="854659" y="703999"/>
                  </a:lnTo>
                  <a:lnTo>
                    <a:pt x="839609" y="747522"/>
                  </a:lnTo>
                  <a:lnTo>
                    <a:pt x="820686" y="789546"/>
                  </a:lnTo>
                  <a:lnTo>
                    <a:pt x="798017" y="829792"/>
                  </a:lnTo>
                  <a:lnTo>
                    <a:pt x="771690" y="867968"/>
                  </a:lnTo>
                  <a:lnTo>
                    <a:pt x="741794" y="903795"/>
                  </a:lnTo>
                  <a:lnTo>
                    <a:pt x="708444" y="936980"/>
                  </a:lnTo>
                  <a:lnTo>
                    <a:pt x="671715" y="967244"/>
                  </a:lnTo>
                  <a:lnTo>
                    <a:pt x="631736" y="994295"/>
                  </a:lnTo>
                  <a:lnTo>
                    <a:pt x="588581" y="1017866"/>
                  </a:lnTo>
                  <a:lnTo>
                    <a:pt x="541007" y="1038110"/>
                  </a:lnTo>
                  <a:lnTo>
                    <a:pt x="492569" y="1053211"/>
                  </a:lnTo>
                  <a:lnTo>
                    <a:pt x="443611" y="1063282"/>
                  </a:lnTo>
                  <a:lnTo>
                    <a:pt x="394462" y="1068438"/>
                  </a:lnTo>
                  <a:lnTo>
                    <a:pt x="345452" y="1068806"/>
                  </a:lnTo>
                  <a:lnTo>
                    <a:pt x="296900" y="1064488"/>
                  </a:lnTo>
                  <a:lnTo>
                    <a:pt x="249174" y="1055598"/>
                  </a:lnTo>
                  <a:lnTo>
                    <a:pt x="202577" y="1042263"/>
                  </a:lnTo>
                  <a:lnTo>
                    <a:pt x="157454" y="1024610"/>
                  </a:lnTo>
                  <a:lnTo>
                    <a:pt x="114122" y="1002728"/>
                  </a:lnTo>
                  <a:lnTo>
                    <a:pt x="154698" y="1028242"/>
                  </a:lnTo>
                  <a:lnTo>
                    <a:pt x="197192" y="1050099"/>
                  </a:lnTo>
                  <a:lnTo>
                    <a:pt x="241350" y="1068171"/>
                  </a:lnTo>
                  <a:lnTo>
                    <a:pt x="286880" y="1082382"/>
                  </a:lnTo>
                  <a:lnTo>
                    <a:pt x="333514" y="1092619"/>
                  </a:lnTo>
                  <a:lnTo>
                    <a:pt x="381000" y="1098804"/>
                  </a:lnTo>
                  <a:lnTo>
                    <a:pt x="429044" y="1100848"/>
                  </a:lnTo>
                  <a:lnTo>
                    <a:pt x="477380" y="1098638"/>
                  </a:lnTo>
                  <a:lnTo>
                    <a:pt x="525729" y="1092073"/>
                  </a:lnTo>
                  <a:lnTo>
                    <a:pt x="573836" y="1081087"/>
                  </a:lnTo>
                  <a:lnTo>
                    <a:pt x="621411" y="1065568"/>
                  </a:lnTo>
                  <a:lnTo>
                    <a:pt x="668197" y="1045413"/>
                  </a:lnTo>
                  <a:lnTo>
                    <a:pt x="710044" y="1022832"/>
                  </a:lnTo>
                  <a:lnTo>
                    <a:pt x="749147" y="997216"/>
                  </a:lnTo>
                  <a:lnTo>
                    <a:pt x="785456" y="968768"/>
                  </a:lnTo>
                  <a:lnTo>
                    <a:pt x="818870" y="937717"/>
                  </a:lnTo>
                  <a:lnTo>
                    <a:pt x="849350" y="904290"/>
                  </a:lnTo>
                  <a:lnTo>
                    <a:pt x="876782" y="868692"/>
                  </a:lnTo>
                  <a:lnTo>
                    <a:pt x="901115" y="831164"/>
                  </a:lnTo>
                  <a:lnTo>
                    <a:pt x="922248" y="791908"/>
                  </a:lnTo>
                  <a:lnTo>
                    <a:pt x="940130" y="751154"/>
                  </a:lnTo>
                  <a:lnTo>
                    <a:pt x="954671" y="709117"/>
                  </a:lnTo>
                  <a:lnTo>
                    <a:pt x="965796" y="666026"/>
                  </a:lnTo>
                  <a:lnTo>
                    <a:pt x="973442" y="622109"/>
                  </a:lnTo>
                  <a:lnTo>
                    <a:pt x="977506" y="577557"/>
                  </a:lnTo>
                  <a:lnTo>
                    <a:pt x="977925" y="532625"/>
                  </a:lnTo>
                  <a:close/>
                </a:path>
              </a:pathLst>
            </a:custGeom>
            <a:solidFill>
              <a:srgbClr val="006CA4"/>
            </a:solidFill>
          </p:spPr>
          <p:txBody>
            <a:bodyPr wrap="square" lIns="0" tIns="0" rIns="0" bIns="0" rtlCol="0"/>
            <a:lstStyle/>
            <a:p>
              <a:endParaRPr/>
            </a:p>
          </p:txBody>
        </p:sp>
      </p:grpSp>
      <p:grpSp>
        <p:nvGrpSpPr>
          <p:cNvPr id="29" name="object 11">
            <a:extLst>
              <a:ext uri="{FF2B5EF4-FFF2-40B4-BE49-F238E27FC236}">
                <a16:creationId xmlns:a16="http://schemas.microsoft.com/office/drawing/2014/main" id="{EFDE7288-D106-1512-2D9D-71F66638AD13}"/>
              </a:ext>
            </a:extLst>
          </p:cNvPr>
          <p:cNvGrpSpPr/>
          <p:nvPr/>
        </p:nvGrpSpPr>
        <p:grpSpPr>
          <a:xfrm>
            <a:off x="2967866" y="296763"/>
            <a:ext cx="3106420" cy="852169"/>
            <a:chOff x="2967866" y="677786"/>
            <a:chExt cx="3106420" cy="852169"/>
          </a:xfrm>
        </p:grpSpPr>
        <p:pic>
          <p:nvPicPr>
            <p:cNvPr id="30" name="object 12">
              <a:extLst>
                <a:ext uri="{FF2B5EF4-FFF2-40B4-BE49-F238E27FC236}">
                  <a16:creationId xmlns:a16="http://schemas.microsoft.com/office/drawing/2014/main" id="{7EEC0514-21E3-9F1C-BD32-AA71D4FAC9F3}"/>
                </a:ext>
              </a:extLst>
            </p:cNvPr>
            <p:cNvPicPr/>
            <p:nvPr/>
          </p:nvPicPr>
          <p:blipFill>
            <a:blip r:embed="rId22" cstate="print"/>
            <a:stretch>
              <a:fillRect/>
            </a:stretch>
          </p:blipFill>
          <p:spPr>
            <a:xfrm>
              <a:off x="2967866" y="677786"/>
              <a:ext cx="2131884" cy="852081"/>
            </a:xfrm>
            <a:prstGeom prst="rect">
              <a:avLst/>
            </a:prstGeom>
          </p:spPr>
        </p:pic>
        <p:sp>
          <p:nvSpPr>
            <p:cNvPr id="31" name="object 13">
              <a:extLst>
                <a:ext uri="{FF2B5EF4-FFF2-40B4-BE49-F238E27FC236}">
                  <a16:creationId xmlns:a16="http://schemas.microsoft.com/office/drawing/2014/main" id="{63CD612A-17B7-F6D8-3CAC-7A18044E5C80}"/>
                </a:ext>
              </a:extLst>
            </p:cNvPr>
            <p:cNvSpPr/>
            <p:nvPr/>
          </p:nvSpPr>
          <p:spPr>
            <a:xfrm>
              <a:off x="5135296" y="693343"/>
              <a:ext cx="939165" cy="511175"/>
            </a:xfrm>
            <a:custGeom>
              <a:avLst/>
              <a:gdLst/>
              <a:ahLst/>
              <a:cxnLst/>
              <a:rect l="l" t="t" r="r" b="b"/>
              <a:pathLst>
                <a:path w="939164" h="511175">
                  <a:moveTo>
                    <a:pt x="271208" y="131724"/>
                  </a:moveTo>
                  <a:lnTo>
                    <a:pt x="268058" y="127266"/>
                  </a:lnTo>
                  <a:lnTo>
                    <a:pt x="260642" y="127266"/>
                  </a:lnTo>
                  <a:lnTo>
                    <a:pt x="184492" y="141706"/>
                  </a:lnTo>
                  <a:lnTo>
                    <a:pt x="180568" y="140119"/>
                  </a:lnTo>
                  <a:lnTo>
                    <a:pt x="180568" y="215646"/>
                  </a:lnTo>
                  <a:lnTo>
                    <a:pt x="179628" y="230593"/>
                  </a:lnTo>
                  <a:lnTo>
                    <a:pt x="164782" y="266484"/>
                  </a:lnTo>
                  <a:lnTo>
                    <a:pt x="122834" y="285115"/>
                  </a:lnTo>
                  <a:lnTo>
                    <a:pt x="110629" y="283933"/>
                  </a:lnTo>
                  <a:lnTo>
                    <a:pt x="74091" y="255866"/>
                  </a:lnTo>
                  <a:lnTo>
                    <a:pt x="65036" y="213969"/>
                  </a:lnTo>
                  <a:lnTo>
                    <a:pt x="66040" y="199491"/>
                  </a:lnTo>
                  <a:lnTo>
                    <a:pt x="89763" y="157848"/>
                  </a:lnTo>
                  <a:lnTo>
                    <a:pt x="134480" y="148996"/>
                  </a:lnTo>
                  <a:lnTo>
                    <a:pt x="171399" y="176110"/>
                  </a:lnTo>
                  <a:lnTo>
                    <a:pt x="180530" y="213969"/>
                  </a:lnTo>
                  <a:lnTo>
                    <a:pt x="180568" y="215646"/>
                  </a:lnTo>
                  <a:lnTo>
                    <a:pt x="180568" y="140119"/>
                  </a:lnTo>
                  <a:lnTo>
                    <a:pt x="172516" y="136855"/>
                  </a:lnTo>
                  <a:lnTo>
                    <a:pt x="158254" y="133388"/>
                  </a:lnTo>
                  <a:lnTo>
                    <a:pt x="141693" y="131292"/>
                  </a:lnTo>
                  <a:lnTo>
                    <a:pt x="122834" y="130594"/>
                  </a:lnTo>
                  <a:lnTo>
                    <a:pt x="107683" y="131292"/>
                  </a:lnTo>
                  <a:lnTo>
                    <a:pt x="67233" y="141706"/>
                  </a:lnTo>
                  <a:lnTo>
                    <a:pt x="29171" y="172300"/>
                  </a:lnTo>
                  <a:lnTo>
                    <a:pt x="15557" y="215646"/>
                  </a:lnTo>
                  <a:lnTo>
                    <a:pt x="16395" y="227291"/>
                  </a:lnTo>
                  <a:lnTo>
                    <a:pt x="36791" y="267906"/>
                  </a:lnTo>
                  <a:lnTo>
                    <a:pt x="75018" y="290664"/>
                  </a:lnTo>
                  <a:lnTo>
                    <a:pt x="61671" y="291592"/>
                  </a:lnTo>
                  <a:lnTo>
                    <a:pt x="24726" y="313194"/>
                  </a:lnTo>
                  <a:lnTo>
                    <a:pt x="16230" y="342950"/>
                  </a:lnTo>
                  <a:lnTo>
                    <a:pt x="16891" y="351675"/>
                  </a:lnTo>
                  <a:lnTo>
                    <a:pt x="42443" y="381393"/>
                  </a:lnTo>
                  <a:lnTo>
                    <a:pt x="84061" y="389178"/>
                  </a:lnTo>
                  <a:lnTo>
                    <a:pt x="133172" y="391096"/>
                  </a:lnTo>
                  <a:lnTo>
                    <a:pt x="146989" y="391744"/>
                  </a:lnTo>
                  <a:lnTo>
                    <a:pt x="188404" y="397852"/>
                  </a:lnTo>
                  <a:lnTo>
                    <a:pt x="216738" y="431812"/>
                  </a:lnTo>
                  <a:lnTo>
                    <a:pt x="215315" y="445389"/>
                  </a:lnTo>
                  <a:lnTo>
                    <a:pt x="181343" y="481888"/>
                  </a:lnTo>
                  <a:lnTo>
                    <a:pt x="128930" y="490194"/>
                  </a:lnTo>
                  <a:lnTo>
                    <a:pt x="96837" y="487527"/>
                  </a:lnTo>
                  <a:lnTo>
                    <a:pt x="73914" y="479488"/>
                  </a:lnTo>
                  <a:lnTo>
                    <a:pt x="60147" y="466115"/>
                  </a:lnTo>
                  <a:lnTo>
                    <a:pt x="55562" y="447395"/>
                  </a:lnTo>
                  <a:lnTo>
                    <a:pt x="55562" y="441071"/>
                  </a:lnTo>
                  <a:lnTo>
                    <a:pt x="56781" y="435610"/>
                  </a:lnTo>
                  <a:lnTo>
                    <a:pt x="61582" y="426351"/>
                  </a:lnTo>
                  <a:lnTo>
                    <a:pt x="64363" y="422452"/>
                  </a:lnTo>
                  <a:lnTo>
                    <a:pt x="67538" y="419315"/>
                  </a:lnTo>
                  <a:lnTo>
                    <a:pt x="70675" y="416179"/>
                  </a:lnTo>
                  <a:lnTo>
                    <a:pt x="47980" y="397357"/>
                  </a:lnTo>
                  <a:lnTo>
                    <a:pt x="42799" y="397357"/>
                  </a:lnTo>
                  <a:lnTo>
                    <a:pt x="6705" y="418528"/>
                  </a:lnTo>
                  <a:lnTo>
                    <a:pt x="0" y="444055"/>
                  </a:lnTo>
                  <a:lnTo>
                    <a:pt x="7327" y="473227"/>
                  </a:lnTo>
                  <a:lnTo>
                    <a:pt x="29311" y="494068"/>
                  </a:lnTo>
                  <a:lnTo>
                    <a:pt x="65951" y="506564"/>
                  </a:lnTo>
                  <a:lnTo>
                    <a:pt x="117259" y="510730"/>
                  </a:lnTo>
                  <a:lnTo>
                    <a:pt x="149466" y="509193"/>
                  </a:lnTo>
                  <a:lnTo>
                    <a:pt x="178257" y="504558"/>
                  </a:lnTo>
                  <a:lnTo>
                    <a:pt x="203657" y="496824"/>
                  </a:lnTo>
                  <a:lnTo>
                    <a:pt x="217131" y="490194"/>
                  </a:lnTo>
                  <a:lnTo>
                    <a:pt x="225653" y="486003"/>
                  </a:lnTo>
                  <a:lnTo>
                    <a:pt x="243395" y="472478"/>
                  </a:lnTo>
                  <a:lnTo>
                    <a:pt x="256070" y="456628"/>
                  </a:lnTo>
                  <a:lnTo>
                    <a:pt x="263677" y="438442"/>
                  </a:lnTo>
                  <a:lnTo>
                    <a:pt x="266217" y="417931"/>
                  </a:lnTo>
                  <a:lnTo>
                    <a:pt x="264604" y="402323"/>
                  </a:lnTo>
                  <a:lnTo>
                    <a:pt x="240372" y="368185"/>
                  </a:lnTo>
                  <a:lnTo>
                    <a:pt x="183311" y="351574"/>
                  </a:lnTo>
                  <a:lnTo>
                    <a:pt x="80035" y="346786"/>
                  </a:lnTo>
                  <a:lnTo>
                    <a:pt x="71805" y="346011"/>
                  </a:lnTo>
                  <a:lnTo>
                    <a:pt x="47790" y="332168"/>
                  </a:lnTo>
                  <a:lnTo>
                    <a:pt x="47790" y="316611"/>
                  </a:lnTo>
                  <a:lnTo>
                    <a:pt x="89357" y="301574"/>
                  </a:lnTo>
                  <a:lnTo>
                    <a:pt x="102806" y="301218"/>
                  </a:lnTo>
                  <a:lnTo>
                    <a:pt x="127266" y="301218"/>
                  </a:lnTo>
                  <a:lnTo>
                    <a:pt x="140195" y="300558"/>
                  </a:lnTo>
                  <a:lnTo>
                    <a:pt x="152831" y="298589"/>
                  </a:lnTo>
                  <a:lnTo>
                    <a:pt x="165201" y="295287"/>
                  </a:lnTo>
                  <a:lnTo>
                    <a:pt x="177266" y="290664"/>
                  </a:lnTo>
                  <a:lnTo>
                    <a:pt x="188074" y="285115"/>
                  </a:lnTo>
                  <a:lnTo>
                    <a:pt x="188658" y="284822"/>
                  </a:lnTo>
                  <a:lnTo>
                    <a:pt x="222364" y="250164"/>
                  </a:lnTo>
                  <a:lnTo>
                    <a:pt x="230606" y="215646"/>
                  </a:lnTo>
                  <a:lnTo>
                    <a:pt x="230581" y="213969"/>
                  </a:lnTo>
                  <a:lnTo>
                    <a:pt x="216611" y="171589"/>
                  </a:lnTo>
                  <a:lnTo>
                    <a:pt x="207860" y="160604"/>
                  </a:lnTo>
                  <a:lnTo>
                    <a:pt x="207860" y="159499"/>
                  </a:lnTo>
                  <a:lnTo>
                    <a:pt x="262877" y="161734"/>
                  </a:lnTo>
                  <a:lnTo>
                    <a:pt x="265087" y="161734"/>
                  </a:lnTo>
                  <a:lnTo>
                    <a:pt x="267042" y="159499"/>
                  </a:lnTo>
                  <a:lnTo>
                    <a:pt x="270383" y="150622"/>
                  </a:lnTo>
                  <a:lnTo>
                    <a:pt x="270865" y="147840"/>
                  </a:lnTo>
                  <a:lnTo>
                    <a:pt x="271208" y="145796"/>
                  </a:lnTo>
                  <a:lnTo>
                    <a:pt x="271208" y="141706"/>
                  </a:lnTo>
                  <a:lnTo>
                    <a:pt x="271208" y="131724"/>
                  </a:lnTo>
                  <a:close/>
                </a:path>
                <a:path w="939164" h="511175">
                  <a:moveTo>
                    <a:pt x="394589" y="34442"/>
                  </a:moveTo>
                  <a:lnTo>
                    <a:pt x="372160" y="0"/>
                  </a:lnTo>
                  <a:lnTo>
                    <a:pt x="362902" y="0"/>
                  </a:lnTo>
                  <a:lnTo>
                    <a:pt x="324421" y="20713"/>
                  </a:lnTo>
                  <a:lnTo>
                    <a:pt x="321233" y="32791"/>
                  </a:lnTo>
                  <a:lnTo>
                    <a:pt x="321894" y="39725"/>
                  </a:lnTo>
                  <a:lnTo>
                    <a:pt x="350443" y="66090"/>
                  </a:lnTo>
                  <a:lnTo>
                    <a:pt x="357911" y="66687"/>
                  </a:lnTo>
                  <a:lnTo>
                    <a:pt x="365429" y="66090"/>
                  </a:lnTo>
                  <a:lnTo>
                    <a:pt x="394589" y="43357"/>
                  </a:lnTo>
                  <a:lnTo>
                    <a:pt x="394589" y="34442"/>
                  </a:lnTo>
                  <a:close/>
                </a:path>
                <a:path w="939164" h="511175">
                  <a:moveTo>
                    <a:pt x="427939" y="380149"/>
                  </a:moveTo>
                  <a:lnTo>
                    <a:pt x="427570" y="375678"/>
                  </a:lnTo>
                  <a:lnTo>
                    <a:pt x="426643" y="372910"/>
                  </a:lnTo>
                  <a:lnTo>
                    <a:pt x="423659" y="370687"/>
                  </a:lnTo>
                  <a:lnTo>
                    <a:pt x="421449" y="370128"/>
                  </a:lnTo>
                  <a:lnTo>
                    <a:pt x="405511" y="370128"/>
                  </a:lnTo>
                  <a:lnTo>
                    <a:pt x="398665" y="368477"/>
                  </a:lnTo>
                  <a:lnTo>
                    <a:pt x="390512" y="361797"/>
                  </a:lnTo>
                  <a:lnTo>
                    <a:pt x="388112" y="357911"/>
                  </a:lnTo>
                  <a:lnTo>
                    <a:pt x="386626" y="349008"/>
                  </a:lnTo>
                  <a:lnTo>
                    <a:pt x="386257" y="341972"/>
                  </a:lnTo>
                  <a:lnTo>
                    <a:pt x="386257" y="131914"/>
                  </a:lnTo>
                  <a:lnTo>
                    <a:pt x="383286" y="128371"/>
                  </a:lnTo>
                  <a:lnTo>
                    <a:pt x="375704" y="128371"/>
                  </a:lnTo>
                  <a:lnTo>
                    <a:pt x="372364" y="128765"/>
                  </a:lnTo>
                  <a:lnTo>
                    <a:pt x="368084" y="129870"/>
                  </a:lnTo>
                  <a:lnTo>
                    <a:pt x="362902" y="131724"/>
                  </a:lnTo>
                  <a:lnTo>
                    <a:pt x="349770" y="136182"/>
                  </a:lnTo>
                  <a:lnTo>
                    <a:pt x="335394" y="140068"/>
                  </a:lnTo>
                  <a:lnTo>
                    <a:pt x="319773" y="143395"/>
                  </a:lnTo>
                  <a:lnTo>
                    <a:pt x="302895" y="146164"/>
                  </a:lnTo>
                  <a:lnTo>
                    <a:pt x="299923" y="146558"/>
                  </a:lnTo>
                  <a:lnTo>
                    <a:pt x="297713" y="147739"/>
                  </a:lnTo>
                  <a:lnTo>
                    <a:pt x="294728" y="151828"/>
                  </a:lnTo>
                  <a:lnTo>
                    <a:pt x="293979" y="153949"/>
                  </a:lnTo>
                  <a:lnTo>
                    <a:pt x="293979" y="160972"/>
                  </a:lnTo>
                  <a:lnTo>
                    <a:pt x="295122" y="164045"/>
                  </a:lnTo>
                  <a:lnTo>
                    <a:pt x="299554" y="166636"/>
                  </a:lnTo>
                  <a:lnTo>
                    <a:pt x="302895" y="167297"/>
                  </a:lnTo>
                  <a:lnTo>
                    <a:pt x="316953" y="167297"/>
                  </a:lnTo>
                  <a:lnTo>
                    <a:pt x="323824" y="168948"/>
                  </a:lnTo>
                  <a:lnTo>
                    <a:pt x="335686" y="195453"/>
                  </a:lnTo>
                  <a:lnTo>
                    <a:pt x="335686" y="341972"/>
                  </a:lnTo>
                  <a:lnTo>
                    <a:pt x="316953" y="370128"/>
                  </a:lnTo>
                  <a:lnTo>
                    <a:pt x="302514" y="370128"/>
                  </a:lnTo>
                  <a:lnTo>
                    <a:pt x="299199" y="370598"/>
                  </a:lnTo>
                  <a:lnTo>
                    <a:pt x="295478" y="372452"/>
                  </a:lnTo>
                  <a:lnTo>
                    <a:pt x="294373" y="375310"/>
                  </a:lnTo>
                  <a:lnTo>
                    <a:pt x="293979" y="380149"/>
                  </a:lnTo>
                  <a:lnTo>
                    <a:pt x="293979" y="383095"/>
                  </a:lnTo>
                  <a:lnTo>
                    <a:pt x="294843" y="385686"/>
                  </a:lnTo>
                  <a:lnTo>
                    <a:pt x="296494" y="387921"/>
                  </a:lnTo>
                  <a:lnTo>
                    <a:pt x="298170" y="390131"/>
                  </a:lnTo>
                  <a:lnTo>
                    <a:pt x="300304" y="391261"/>
                  </a:lnTo>
                  <a:lnTo>
                    <a:pt x="302895" y="391261"/>
                  </a:lnTo>
                  <a:lnTo>
                    <a:pt x="318795" y="390525"/>
                  </a:lnTo>
                  <a:lnTo>
                    <a:pt x="333730" y="390004"/>
                  </a:lnTo>
                  <a:lnTo>
                    <a:pt x="347700" y="389686"/>
                  </a:lnTo>
                  <a:lnTo>
                    <a:pt x="370192" y="389661"/>
                  </a:lnTo>
                  <a:lnTo>
                    <a:pt x="374129" y="389686"/>
                  </a:lnTo>
                  <a:lnTo>
                    <a:pt x="388340" y="390004"/>
                  </a:lnTo>
                  <a:lnTo>
                    <a:pt x="403301" y="390525"/>
                  </a:lnTo>
                  <a:lnTo>
                    <a:pt x="419049" y="391261"/>
                  </a:lnTo>
                  <a:lnTo>
                    <a:pt x="422008" y="391261"/>
                  </a:lnTo>
                  <a:lnTo>
                    <a:pt x="424243" y="390131"/>
                  </a:lnTo>
                  <a:lnTo>
                    <a:pt x="424611" y="389572"/>
                  </a:lnTo>
                  <a:lnTo>
                    <a:pt x="427189" y="385686"/>
                  </a:lnTo>
                  <a:lnTo>
                    <a:pt x="427939" y="383095"/>
                  </a:lnTo>
                  <a:lnTo>
                    <a:pt x="427939" y="380149"/>
                  </a:lnTo>
                  <a:close/>
                </a:path>
                <a:path w="939164" h="511175">
                  <a:moveTo>
                    <a:pt x="693585" y="328447"/>
                  </a:moveTo>
                  <a:lnTo>
                    <a:pt x="691705" y="325132"/>
                  </a:lnTo>
                  <a:lnTo>
                    <a:pt x="688009" y="322897"/>
                  </a:lnTo>
                  <a:lnTo>
                    <a:pt x="686168" y="321411"/>
                  </a:lnTo>
                  <a:lnTo>
                    <a:pt x="683933" y="320662"/>
                  </a:lnTo>
                  <a:lnTo>
                    <a:pt x="679488" y="320662"/>
                  </a:lnTo>
                  <a:lnTo>
                    <a:pt x="677646" y="321602"/>
                  </a:lnTo>
                  <a:lnTo>
                    <a:pt x="675792" y="323443"/>
                  </a:lnTo>
                  <a:lnTo>
                    <a:pt x="668185" y="334797"/>
                  </a:lnTo>
                  <a:lnTo>
                    <a:pt x="660361" y="344360"/>
                  </a:lnTo>
                  <a:lnTo>
                    <a:pt x="625640" y="365899"/>
                  </a:lnTo>
                  <a:lnTo>
                    <a:pt x="603542" y="368452"/>
                  </a:lnTo>
                  <a:lnTo>
                    <a:pt x="582510" y="366560"/>
                  </a:lnTo>
                  <a:lnTo>
                    <a:pt x="537133" y="338175"/>
                  </a:lnTo>
                  <a:lnTo>
                    <a:pt x="521093" y="302552"/>
                  </a:lnTo>
                  <a:lnTo>
                    <a:pt x="515734" y="256222"/>
                  </a:lnTo>
                  <a:lnTo>
                    <a:pt x="650786" y="256222"/>
                  </a:lnTo>
                  <a:lnTo>
                    <a:pt x="659676" y="255803"/>
                  </a:lnTo>
                  <a:lnTo>
                    <a:pt x="688492" y="235089"/>
                  </a:lnTo>
                  <a:lnTo>
                    <a:pt x="689063" y="232968"/>
                  </a:lnTo>
                  <a:lnTo>
                    <a:pt x="680097" y="186118"/>
                  </a:lnTo>
                  <a:lnTo>
                    <a:pt x="651344" y="150622"/>
                  </a:lnTo>
                  <a:lnTo>
                    <a:pt x="636333" y="141795"/>
                  </a:lnTo>
                  <a:lnTo>
                    <a:pt x="636333" y="211734"/>
                  </a:lnTo>
                  <a:lnTo>
                    <a:pt x="633831" y="221957"/>
                  </a:lnTo>
                  <a:lnTo>
                    <a:pt x="628002" y="229260"/>
                  </a:lnTo>
                  <a:lnTo>
                    <a:pt x="618832" y="233641"/>
                  </a:lnTo>
                  <a:lnTo>
                    <a:pt x="606323" y="235089"/>
                  </a:lnTo>
                  <a:lnTo>
                    <a:pt x="515734" y="235089"/>
                  </a:lnTo>
                  <a:lnTo>
                    <a:pt x="528142" y="185445"/>
                  </a:lnTo>
                  <a:lnTo>
                    <a:pt x="557136" y="156248"/>
                  </a:lnTo>
                  <a:lnTo>
                    <a:pt x="582968" y="150622"/>
                  </a:lnTo>
                  <a:lnTo>
                    <a:pt x="595020" y="151739"/>
                  </a:lnTo>
                  <a:lnTo>
                    <a:pt x="628535" y="177787"/>
                  </a:lnTo>
                  <a:lnTo>
                    <a:pt x="636333" y="211734"/>
                  </a:lnTo>
                  <a:lnTo>
                    <a:pt x="636333" y="141795"/>
                  </a:lnTo>
                  <a:lnTo>
                    <a:pt x="626745" y="137490"/>
                  </a:lnTo>
                  <a:lnTo>
                    <a:pt x="606285" y="132753"/>
                  </a:lnTo>
                  <a:lnTo>
                    <a:pt x="582968" y="131178"/>
                  </a:lnTo>
                  <a:lnTo>
                    <a:pt x="565162" y="132359"/>
                  </a:lnTo>
                  <a:lnTo>
                    <a:pt x="517969" y="150063"/>
                  </a:lnTo>
                  <a:lnTo>
                    <a:pt x="482790" y="184810"/>
                  </a:lnTo>
                  <a:lnTo>
                    <a:pt x="462876" y="230174"/>
                  </a:lnTo>
                  <a:lnTo>
                    <a:pt x="459054" y="262318"/>
                  </a:lnTo>
                  <a:lnTo>
                    <a:pt x="459994" y="280530"/>
                  </a:lnTo>
                  <a:lnTo>
                    <a:pt x="474052" y="330123"/>
                  </a:lnTo>
                  <a:lnTo>
                    <a:pt x="504545" y="368782"/>
                  </a:lnTo>
                  <a:lnTo>
                    <a:pt x="550545" y="391820"/>
                  </a:lnTo>
                  <a:lnTo>
                    <a:pt x="589089" y="396252"/>
                  </a:lnTo>
                  <a:lnTo>
                    <a:pt x="605345" y="395300"/>
                  </a:lnTo>
                  <a:lnTo>
                    <a:pt x="648855" y="380974"/>
                  </a:lnTo>
                  <a:lnTo>
                    <a:pt x="666191" y="368452"/>
                  </a:lnTo>
                  <a:lnTo>
                    <a:pt x="672947" y="362572"/>
                  </a:lnTo>
                  <a:lnTo>
                    <a:pt x="683272" y="351028"/>
                  </a:lnTo>
                  <a:lnTo>
                    <a:pt x="692454" y="337908"/>
                  </a:lnTo>
                  <a:lnTo>
                    <a:pt x="693191" y="336804"/>
                  </a:lnTo>
                  <a:lnTo>
                    <a:pt x="693585" y="335114"/>
                  </a:lnTo>
                  <a:lnTo>
                    <a:pt x="693585" y="328447"/>
                  </a:lnTo>
                  <a:close/>
                </a:path>
                <a:path w="939164" h="511175">
                  <a:moveTo>
                    <a:pt x="938682" y="315671"/>
                  </a:moveTo>
                  <a:lnTo>
                    <a:pt x="923645" y="273354"/>
                  </a:lnTo>
                  <a:lnTo>
                    <a:pt x="882675" y="249758"/>
                  </a:lnTo>
                  <a:lnTo>
                    <a:pt x="842937" y="236169"/>
                  </a:lnTo>
                  <a:lnTo>
                    <a:pt x="821829" y="228676"/>
                  </a:lnTo>
                  <a:lnTo>
                    <a:pt x="791248" y="205930"/>
                  </a:lnTo>
                  <a:lnTo>
                    <a:pt x="787501" y="186194"/>
                  </a:lnTo>
                  <a:lnTo>
                    <a:pt x="788492" y="178054"/>
                  </a:lnTo>
                  <a:lnTo>
                    <a:pt x="820496" y="151942"/>
                  </a:lnTo>
                  <a:lnTo>
                    <a:pt x="840308" y="149504"/>
                  </a:lnTo>
                  <a:lnTo>
                    <a:pt x="849426" y="150025"/>
                  </a:lnTo>
                  <a:lnTo>
                    <a:pt x="883780" y="167855"/>
                  </a:lnTo>
                  <a:lnTo>
                    <a:pt x="888111" y="181178"/>
                  </a:lnTo>
                  <a:lnTo>
                    <a:pt x="888111" y="185991"/>
                  </a:lnTo>
                  <a:lnTo>
                    <a:pt x="886891" y="190157"/>
                  </a:lnTo>
                  <a:lnTo>
                    <a:pt x="882065" y="197218"/>
                  </a:lnTo>
                  <a:lnTo>
                    <a:pt x="879386" y="200279"/>
                  </a:lnTo>
                  <a:lnTo>
                    <a:pt x="871969" y="206921"/>
                  </a:lnTo>
                  <a:lnTo>
                    <a:pt x="871969" y="209169"/>
                  </a:lnTo>
                  <a:lnTo>
                    <a:pt x="913980" y="214147"/>
                  </a:lnTo>
                  <a:lnTo>
                    <a:pt x="928128" y="183959"/>
                  </a:lnTo>
                  <a:lnTo>
                    <a:pt x="926604" y="172161"/>
                  </a:lnTo>
                  <a:lnTo>
                    <a:pt x="891311" y="138988"/>
                  </a:lnTo>
                  <a:lnTo>
                    <a:pt x="846988" y="131178"/>
                  </a:lnTo>
                  <a:lnTo>
                    <a:pt x="834339" y="131699"/>
                  </a:lnTo>
                  <a:lnTo>
                    <a:pt x="787349" y="144195"/>
                  </a:lnTo>
                  <a:lnTo>
                    <a:pt x="754494" y="173266"/>
                  </a:lnTo>
                  <a:lnTo>
                    <a:pt x="746379" y="204520"/>
                  </a:lnTo>
                  <a:lnTo>
                    <a:pt x="747141" y="216433"/>
                  </a:lnTo>
                  <a:lnTo>
                    <a:pt x="765022" y="252387"/>
                  </a:lnTo>
                  <a:lnTo>
                    <a:pt x="807783" y="276225"/>
                  </a:lnTo>
                  <a:lnTo>
                    <a:pt x="843026" y="287235"/>
                  </a:lnTo>
                  <a:lnTo>
                    <a:pt x="860399" y="293065"/>
                  </a:lnTo>
                  <a:lnTo>
                    <a:pt x="875588" y="299008"/>
                  </a:lnTo>
                  <a:lnTo>
                    <a:pt x="882535" y="303644"/>
                  </a:lnTo>
                  <a:lnTo>
                    <a:pt x="893648" y="315506"/>
                  </a:lnTo>
                  <a:lnTo>
                    <a:pt x="896442" y="323088"/>
                  </a:lnTo>
                  <a:lnTo>
                    <a:pt x="896442" y="332346"/>
                  </a:lnTo>
                  <a:lnTo>
                    <a:pt x="873633" y="369290"/>
                  </a:lnTo>
                  <a:lnTo>
                    <a:pt x="840867" y="375678"/>
                  </a:lnTo>
                  <a:lnTo>
                    <a:pt x="827252" y="375069"/>
                  </a:lnTo>
                  <a:lnTo>
                    <a:pt x="789978" y="360680"/>
                  </a:lnTo>
                  <a:lnTo>
                    <a:pt x="781405" y="339585"/>
                  </a:lnTo>
                  <a:lnTo>
                    <a:pt x="781405" y="331419"/>
                  </a:lnTo>
                  <a:lnTo>
                    <a:pt x="783526" y="325132"/>
                  </a:lnTo>
                  <a:lnTo>
                    <a:pt x="794169" y="313817"/>
                  </a:lnTo>
                  <a:lnTo>
                    <a:pt x="794169" y="311619"/>
                  </a:lnTo>
                  <a:lnTo>
                    <a:pt x="791857" y="308991"/>
                  </a:lnTo>
                  <a:lnTo>
                    <a:pt x="782586" y="302348"/>
                  </a:lnTo>
                  <a:lnTo>
                    <a:pt x="777328" y="300672"/>
                  </a:lnTo>
                  <a:lnTo>
                    <a:pt x="771398" y="300672"/>
                  </a:lnTo>
                  <a:lnTo>
                    <a:pt x="738797" y="322199"/>
                  </a:lnTo>
                  <a:lnTo>
                    <a:pt x="736371" y="336791"/>
                  </a:lnTo>
                  <a:lnTo>
                    <a:pt x="738098" y="350164"/>
                  </a:lnTo>
                  <a:lnTo>
                    <a:pt x="764171" y="380695"/>
                  </a:lnTo>
                  <a:lnTo>
                    <a:pt x="815225" y="395287"/>
                  </a:lnTo>
                  <a:lnTo>
                    <a:pt x="836422" y="396252"/>
                  </a:lnTo>
                  <a:lnTo>
                    <a:pt x="850519" y="395617"/>
                  </a:lnTo>
                  <a:lnTo>
                    <a:pt x="888657" y="385965"/>
                  </a:lnTo>
                  <a:lnTo>
                    <a:pt x="925334" y="357098"/>
                  </a:lnTo>
                  <a:lnTo>
                    <a:pt x="937844" y="326809"/>
                  </a:lnTo>
                  <a:lnTo>
                    <a:pt x="938682" y="315671"/>
                  </a:lnTo>
                  <a:close/>
                </a:path>
              </a:pathLst>
            </a:custGeom>
            <a:solidFill>
              <a:srgbClr val="006CA4"/>
            </a:solidFill>
          </p:spPr>
          <p:txBody>
            <a:bodyPr wrap="square" lIns="0" tIns="0" rIns="0" bIns="0" rtlCol="0"/>
            <a:lstStyle/>
            <a:p>
              <a:endParaRPr/>
            </a:p>
          </p:txBody>
        </p:sp>
      </p:grpSp>
      <p:grpSp>
        <p:nvGrpSpPr>
          <p:cNvPr id="32" name="object 14">
            <a:extLst>
              <a:ext uri="{FF2B5EF4-FFF2-40B4-BE49-F238E27FC236}">
                <a16:creationId xmlns:a16="http://schemas.microsoft.com/office/drawing/2014/main" id="{D7A96A46-BEE5-E042-7546-F99071F25496}"/>
              </a:ext>
            </a:extLst>
          </p:cNvPr>
          <p:cNvGrpSpPr/>
          <p:nvPr/>
        </p:nvGrpSpPr>
        <p:grpSpPr>
          <a:xfrm>
            <a:off x="2857943" y="1433196"/>
            <a:ext cx="3261360" cy="205104"/>
            <a:chOff x="2857943" y="1814219"/>
            <a:chExt cx="3261360" cy="205104"/>
          </a:xfrm>
        </p:grpSpPr>
        <p:pic>
          <p:nvPicPr>
            <p:cNvPr id="33" name="object 15">
              <a:extLst>
                <a:ext uri="{FF2B5EF4-FFF2-40B4-BE49-F238E27FC236}">
                  <a16:creationId xmlns:a16="http://schemas.microsoft.com/office/drawing/2014/main" id="{C8600DB8-A621-4782-5D97-8D05BE4E43B6}"/>
                </a:ext>
              </a:extLst>
            </p:cNvPr>
            <p:cNvPicPr/>
            <p:nvPr/>
          </p:nvPicPr>
          <p:blipFill>
            <a:blip r:embed="rId23" cstate="print"/>
            <a:stretch>
              <a:fillRect/>
            </a:stretch>
          </p:blipFill>
          <p:spPr>
            <a:xfrm>
              <a:off x="2900894" y="1814219"/>
              <a:ext cx="2455834" cy="162145"/>
            </a:xfrm>
            <a:prstGeom prst="rect">
              <a:avLst/>
            </a:prstGeom>
          </p:spPr>
        </p:pic>
        <p:sp>
          <p:nvSpPr>
            <p:cNvPr id="34" name="object 16">
              <a:extLst>
                <a:ext uri="{FF2B5EF4-FFF2-40B4-BE49-F238E27FC236}">
                  <a16:creationId xmlns:a16="http://schemas.microsoft.com/office/drawing/2014/main" id="{ACE40B01-6937-B732-2B30-3AE83634FB8E}"/>
                </a:ext>
              </a:extLst>
            </p:cNvPr>
            <p:cNvSpPr/>
            <p:nvPr/>
          </p:nvSpPr>
          <p:spPr>
            <a:xfrm>
              <a:off x="2857943" y="2017901"/>
              <a:ext cx="3261360" cy="0"/>
            </a:xfrm>
            <a:custGeom>
              <a:avLst/>
              <a:gdLst/>
              <a:ahLst/>
              <a:cxnLst/>
              <a:rect l="l" t="t" r="r" b="b"/>
              <a:pathLst>
                <a:path w="3261360">
                  <a:moveTo>
                    <a:pt x="0" y="0"/>
                  </a:moveTo>
                  <a:lnTo>
                    <a:pt x="3260890" y="0"/>
                  </a:lnTo>
                </a:path>
              </a:pathLst>
            </a:custGeom>
            <a:ln w="3175">
              <a:solidFill>
                <a:srgbClr val="231F20"/>
              </a:solidFill>
            </a:ln>
          </p:spPr>
          <p:txBody>
            <a:bodyPr wrap="square" lIns="0" tIns="0" rIns="0" bIns="0" rtlCol="0"/>
            <a:lstStyle/>
            <a:p>
              <a:endParaRPr/>
            </a:p>
          </p:txBody>
        </p:sp>
      </p:grpSp>
      <p:grpSp>
        <p:nvGrpSpPr>
          <p:cNvPr id="35" name="object 17">
            <a:extLst>
              <a:ext uri="{FF2B5EF4-FFF2-40B4-BE49-F238E27FC236}">
                <a16:creationId xmlns:a16="http://schemas.microsoft.com/office/drawing/2014/main" id="{6F6285FA-09C4-BD44-7FB6-E95F50081AB4}"/>
              </a:ext>
            </a:extLst>
          </p:cNvPr>
          <p:cNvGrpSpPr/>
          <p:nvPr/>
        </p:nvGrpSpPr>
        <p:grpSpPr>
          <a:xfrm>
            <a:off x="5420514" y="1430258"/>
            <a:ext cx="665480" cy="129539"/>
            <a:chOff x="5420514" y="1811281"/>
            <a:chExt cx="665480" cy="129539"/>
          </a:xfrm>
        </p:grpSpPr>
        <p:pic>
          <p:nvPicPr>
            <p:cNvPr id="36" name="object 18">
              <a:extLst>
                <a:ext uri="{FF2B5EF4-FFF2-40B4-BE49-F238E27FC236}">
                  <a16:creationId xmlns:a16="http://schemas.microsoft.com/office/drawing/2014/main" id="{F3031072-7F3D-E9B8-20F5-575036322BA6}"/>
                </a:ext>
              </a:extLst>
            </p:cNvPr>
            <p:cNvPicPr/>
            <p:nvPr/>
          </p:nvPicPr>
          <p:blipFill>
            <a:blip r:embed="rId24" cstate="print"/>
            <a:stretch>
              <a:fillRect/>
            </a:stretch>
          </p:blipFill>
          <p:spPr>
            <a:xfrm>
              <a:off x="5420514" y="1852075"/>
              <a:ext cx="108203" cy="87299"/>
            </a:xfrm>
            <a:prstGeom prst="rect">
              <a:avLst/>
            </a:prstGeom>
          </p:spPr>
        </p:pic>
        <p:pic>
          <p:nvPicPr>
            <p:cNvPr id="37" name="object 19">
              <a:extLst>
                <a:ext uri="{FF2B5EF4-FFF2-40B4-BE49-F238E27FC236}">
                  <a16:creationId xmlns:a16="http://schemas.microsoft.com/office/drawing/2014/main" id="{84052FBE-55F2-EFFF-D7BB-2E11BB36EF32}"/>
                </a:ext>
              </a:extLst>
            </p:cNvPr>
            <p:cNvPicPr/>
            <p:nvPr/>
          </p:nvPicPr>
          <p:blipFill>
            <a:blip r:embed="rId25" cstate="print"/>
            <a:stretch>
              <a:fillRect/>
            </a:stretch>
          </p:blipFill>
          <p:spPr>
            <a:xfrm>
              <a:off x="5550670" y="1822683"/>
              <a:ext cx="106310" cy="117718"/>
            </a:xfrm>
            <a:prstGeom prst="rect">
              <a:avLst/>
            </a:prstGeom>
          </p:spPr>
        </p:pic>
        <p:sp>
          <p:nvSpPr>
            <p:cNvPr id="38" name="object 20">
              <a:extLst>
                <a:ext uri="{FF2B5EF4-FFF2-40B4-BE49-F238E27FC236}">
                  <a16:creationId xmlns:a16="http://schemas.microsoft.com/office/drawing/2014/main" id="{1884CAAC-0B36-CB76-C396-5E6B1116AFE2}"/>
                </a:ext>
              </a:extLst>
            </p:cNvPr>
            <p:cNvSpPr/>
            <p:nvPr/>
          </p:nvSpPr>
          <p:spPr>
            <a:xfrm>
              <a:off x="5687395" y="1811281"/>
              <a:ext cx="26670" cy="128270"/>
            </a:xfrm>
            <a:custGeom>
              <a:avLst/>
              <a:gdLst/>
              <a:ahLst/>
              <a:cxnLst/>
              <a:rect l="l" t="t" r="r" b="b"/>
              <a:pathLst>
                <a:path w="26670" h="128269">
                  <a:moveTo>
                    <a:pt x="7899" y="0"/>
                  </a:moveTo>
                  <a:lnTo>
                    <a:pt x="1054" y="0"/>
                  </a:lnTo>
                  <a:lnTo>
                    <a:pt x="0" y="1028"/>
                  </a:lnTo>
                  <a:lnTo>
                    <a:pt x="0" y="118351"/>
                  </a:lnTo>
                  <a:lnTo>
                    <a:pt x="1308" y="121691"/>
                  </a:lnTo>
                  <a:lnTo>
                    <a:pt x="6489" y="126542"/>
                  </a:lnTo>
                  <a:lnTo>
                    <a:pt x="9778" y="127749"/>
                  </a:lnTo>
                  <a:lnTo>
                    <a:pt x="17729" y="127749"/>
                  </a:lnTo>
                  <a:lnTo>
                    <a:pt x="21907" y="127406"/>
                  </a:lnTo>
                  <a:lnTo>
                    <a:pt x="26288" y="126707"/>
                  </a:lnTo>
                  <a:lnTo>
                    <a:pt x="26454" y="121412"/>
                  </a:lnTo>
                  <a:lnTo>
                    <a:pt x="26111" y="119621"/>
                  </a:lnTo>
                  <a:lnTo>
                    <a:pt x="25412" y="117894"/>
                  </a:lnTo>
                  <a:lnTo>
                    <a:pt x="17983" y="117894"/>
                  </a:lnTo>
                  <a:lnTo>
                    <a:pt x="13728" y="117894"/>
                  </a:lnTo>
                  <a:lnTo>
                    <a:pt x="11595" y="115481"/>
                  </a:lnTo>
                  <a:lnTo>
                    <a:pt x="11595" y="5245"/>
                  </a:lnTo>
                  <a:lnTo>
                    <a:pt x="11188" y="3175"/>
                  </a:lnTo>
                  <a:lnTo>
                    <a:pt x="9575" y="635"/>
                  </a:lnTo>
                  <a:lnTo>
                    <a:pt x="7899" y="0"/>
                  </a:lnTo>
                  <a:close/>
                </a:path>
              </a:pathLst>
            </a:custGeom>
            <a:solidFill>
              <a:srgbClr val="231F20"/>
            </a:solidFill>
          </p:spPr>
          <p:txBody>
            <a:bodyPr wrap="square" lIns="0" tIns="0" rIns="0" bIns="0" rtlCol="0"/>
            <a:lstStyle/>
            <a:p>
              <a:endParaRPr/>
            </a:p>
          </p:txBody>
        </p:sp>
        <p:pic>
          <p:nvPicPr>
            <p:cNvPr id="39" name="object 21">
              <a:extLst>
                <a:ext uri="{FF2B5EF4-FFF2-40B4-BE49-F238E27FC236}">
                  <a16:creationId xmlns:a16="http://schemas.microsoft.com/office/drawing/2014/main" id="{4507AD55-052D-8526-BE4A-21B6825F9FED}"/>
                </a:ext>
              </a:extLst>
            </p:cNvPr>
            <p:cNvPicPr/>
            <p:nvPr/>
          </p:nvPicPr>
          <p:blipFill>
            <a:blip r:embed="rId26" cstate="print"/>
            <a:stretch>
              <a:fillRect/>
            </a:stretch>
          </p:blipFill>
          <p:spPr>
            <a:xfrm>
              <a:off x="5734077" y="1811281"/>
              <a:ext cx="109947" cy="129120"/>
            </a:xfrm>
            <a:prstGeom prst="rect">
              <a:avLst/>
            </a:prstGeom>
          </p:spPr>
        </p:pic>
        <p:pic>
          <p:nvPicPr>
            <p:cNvPr id="40" name="object 22">
              <a:extLst>
                <a:ext uri="{FF2B5EF4-FFF2-40B4-BE49-F238E27FC236}">
                  <a16:creationId xmlns:a16="http://schemas.microsoft.com/office/drawing/2014/main" id="{5BCBECE0-160D-7ADF-9E2F-FC52F73B756F}"/>
                </a:ext>
              </a:extLst>
            </p:cNvPr>
            <p:cNvPicPr/>
            <p:nvPr/>
          </p:nvPicPr>
          <p:blipFill>
            <a:blip r:embed="rId27" cstate="print"/>
            <a:stretch>
              <a:fillRect/>
            </a:stretch>
          </p:blipFill>
          <p:spPr>
            <a:xfrm>
              <a:off x="5867015" y="1852593"/>
              <a:ext cx="70523" cy="87299"/>
            </a:xfrm>
            <a:prstGeom prst="rect">
              <a:avLst/>
            </a:prstGeom>
          </p:spPr>
        </p:pic>
        <p:pic>
          <p:nvPicPr>
            <p:cNvPr id="41" name="object 23">
              <a:extLst>
                <a:ext uri="{FF2B5EF4-FFF2-40B4-BE49-F238E27FC236}">
                  <a16:creationId xmlns:a16="http://schemas.microsoft.com/office/drawing/2014/main" id="{89D7F852-253A-DAB7-297A-210ADB87327E}"/>
                </a:ext>
              </a:extLst>
            </p:cNvPr>
            <p:cNvPicPr/>
            <p:nvPr/>
          </p:nvPicPr>
          <p:blipFill>
            <a:blip r:embed="rId28" cstate="print"/>
            <a:stretch>
              <a:fillRect/>
            </a:stretch>
          </p:blipFill>
          <p:spPr>
            <a:xfrm>
              <a:off x="5959669" y="1851566"/>
              <a:ext cx="126015" cy="88836"/>
            </a:xfrm>
            <a:prstGeom prst="rect">
              <a:avLst/>
            </a:prstGeom>
          </p:spPr>
        </p:pic>
      </p:grpSp>
      <p:sp>
        <p:nvSpPr>
          <p:cNvPr id="42" name="object 24">
            <a:extLst>
              <a:ext uri="{FF2B5EF4-FFF2-40B4-BE49-F238E27FC236}">
                <a16:creationId xmlns:a16="http://schemas.microsoft.com/office/drawing/2014/main" id="{BE5922E0-8EC8-A85B-5606-94FFEC8C53CC}"/>
              </a:ext>
            </a:extLst>
          </p:cNvPr>
          <p:cNvSpPr/>
          <p:nvPr/>
        </p:nvSpPr>
        <p:spPr>
          <a:xfrm>
            <a:off x="2857943" y="1379195"/>
            <a:ext cx="3261360" cy="0"/>
          </a:xfrm>
          <a:custGeom>
            <a:avLst/>
            <a:gdLst/>
            <a:ahLst/>
            <a:cxnLst/>
            <a:rect l="l" t="t" r="r" b="b"/>
            <a:pathLst>
              <a:path w="3261360">
                <a:moveTo>
                  <a:pt x="0" y="0"/>
                </a:moveTo>
                <a:lnTo>
                  <a:pt x="3260890" y="0"/>
                </a:lnTo>
              </a:path>
            </a:pathLst>
          </a:custGeom>
          <a:ln w="3175">
            <a:solidFill>
              <a:srgbClr val="231F20"/>
            </a:solidFill>
          </a:ln>
        </p:spPr>
        <p:txBody>
          <a:bodyPr wrap="square" lIns="0" tIns="0" rIns="0" bIns="0" rtlCol="0"/>
          <a:lstStyle/>
          <a:p>
            <a:endParaRPr/>
          </a:p>
        </p:txBody>
      </p:sp>
      <p:pic>
        <p:nvPicPr>
          <p:cNvPr id="43" name="object 4">
            <a:extLst>
              <a:ext uri="{FF2B5EF4-FFF2-40B4-BE49-F238E27FC236}">
                <a16:creationId xmlns:a16="http://schemas.microsoft.com/office/drawing/2014/main" id="{A6CFFF9B-5032-FD2E-13A5-839AE259B7F3}"/>
              </a:ext>
            </a:extLst>
          </p:cNvPr>
          <p:cNvPicPr/>
          <p:nvPr/>
        </p:nvPicPr>
        <p:blipFill>
          <a:blip r:embed="rId29" cstate="print"/>
          <a:stretch>
            <a:fillRect/>
          </a:stretch>
        </p:blipFill>
        <p:spPr>
          <a:xfrm>
            <a:off x="2010171" y="8719966"/>
            <a:ext cx="231584" cy="243733"/>
          </a:xfrm>
          <a:prstGeom prst="rect">
            <a:avLst/>
          </a:prstGeom>
        </p:spPr>
      </p:pic>
      <p:pic>
        <p:nvPicPr>
          <p:cNvPr id="44" name="object 5">
            <a:extLst>
              <a:ext uri="{FF2B5EF4-FFF2-40B4-BE49-F238E27FC236}">
                <a16:creationId xmlns:a16="http://schemas.microsoft.com/office/drawing/2014/main" id="{947B3435-E81D-4356-3B0F-EAF2CF1A9D6B}"/>
              </a:ext>
            </a:extLst>
          </p:cNvPr>
          <p:cNvPicPr/>
          <p:nvPr/>
        </p:nvPicPr>
        <p:blipFill>
          <a:blip r:embed="rId30" cstate="print"/>
          <a:stretch>
            <a:fillRect/>
          </a:stretch>
        </p:blipFill>
        <p:spPr>
          <a:xfrm>
            <a:off x="2006319" y="9105890"/>
            <a:ext cx="239255" cy="204833"/>
          </a:xfrm>
          <a:prstGeom prst="rect">
            <a:avLst/>
          </a:prstGeom>
        </p:spPr>
      </p:pic>
      <p:sp>
        <p:nvSpPr>
          <p:cNvPr id="45" name="object 7">
            <a:extLst>
              <a:ext uri="{FF2B5EF4-FFF2-40B4-BE49-F238E27FC236}">
                <a16:creationId xmlns:a16="http://schemas.microsoft.com/office/drawing/2014/main" id="{22343F01-DBD5-A61E-0C12-4509A244B4E8}"/>
              </a:ext>
            </a:extLst>
          </p:cNvPr>
          <p:cNvSpPr txBox="1"/>
          <p:nvPr/>
        </p:nvSpPr>
        <p:spPr>
          <a:xfrm>
            <a:off x="2417162" y="8237687"/>
            <a:ext cx="4136038" cy="1854995"/>
          </a:xfrm>
          <a:prstGeom prst="rect">
            <a:avLst/>
          </a:prstGeom>
        </p:spPr>
        <p:txBody>
          <a:bodyPr vert="horz" wrap="square" lIns="0" tIns="135255" rIns="0" bIns="0" rtlCol="0">
            <a:spAutoFit/>
          </a:bodyPr>
          <a:lstStyle/>
          <a:p>
            <a:pPr marL="12700">
              <a:lnSpc>
                <a:spcPct val="100000"/>
              </a:lnSpc>
              <a:spcBef>
                <a:spcPts val="1065"/>
              </a:spcBef>
            </a:pPr>
            <a:r>
              <a:rPr spc="10" dirty="0">
                <a:solidFill>
                  <a:srgbClr val="FFFFFF"/>
                </a:solidFill>
                <a:latin typeface="Trebuchet MS"/>
                <a:cs typeface="Trebuchet MS"/>
              </a:rPr>
              <a:t>+</a:t>
            </a:r>
            <a:r>
              <a:rPr spc="-135" dirty="0">
                <a:solidFill>
                  <a:srgbClr val="FFFFFF"/>
                </a:solidFill>
                <a:latin typeface="Trebuchet MS"/>
                <a:cs typeface="Trebuchet MS"/>
              </a:rPr>
              <a:t> </a:t>
            </a:r>
            <a:r>
              <a:rPr spc="10" dirty="0">
                <a:solidFill>
                  <a:srgbClr val="FFFFFF"/>
                </a:solidFill>
                <a:latin typeface="Trebuchet MS"/>
                <a:cs typeface="Trebuchet MS"/>
              </a:rPr>
              <a:t>221</a:t>
            </a:r>
            <a:r>
              <a:rPr spc="-135" dirty="0">
                <a:solidFill>
                  <a:srgbClr val="FFFFFF"/>
                </a:solidFill>
                <a:latin typeface="Trebuchet MS"/>
                <a:cs typeface="Trebuchet MS"/>
              </a:rPr>
              <a:t> </a:t>
            </a:r>
            <a:r>
              <a:rPr spc="10" dirty="0">
                <a:solidFill>
                  <a:srgbClr val="FFFFFF"/>
                </a:solidFill>
                <a:latin typeface="Trebuchet MS"/>
                <a:cs typeface="Trebuchet MS"/>
              </a:rPr>
              <a:t>33</a:t>
            </a:r>
            <a:r>
              <a:rPr spc="-135" dirty="0">
                <a:solidFill>
                  <a:srgbClr val="FFFFFF"/>
                </a:solidFill>
                <a:latin typeface="Trebuchet MS"/>
                <a:cs typeface="Trebuchet MS"/>
              </a:rPr>
              <a:t> </a:t>
            </a:r>
            <a:r>
              <a:rPr spc="10" dirty="0">
                <a:solidFill>
                  <a:srgbClr val="FFFFFF"/>
                </a:solidFill>
                <a:latin typeface="Trebuchet MS"/>
                <a:cs typeface="Trebuchet MS"/>
              </a:rPr>
              <a:t>865</a:t>
            </a:r>
            <a:r>
              <a:rPr spc="-135" dirty="0">
                <a:solidFill>
                  <a:srgbClr val="FFFFFF"/>
                </a:solidFill>
                <a:latin typeface="Trebuchet MS"/>
                <a:cs typeface="Trebuchet MS"/>
              </a:rPr>
              <a:t> </a:t>
            </a:r>
            <a:r>
              <a:rPr spc="10" dirty="0">
                <a:solidFill>
                  <a:srgbClr val="FFFFFF"/>
                </a:solidFill>
                <a:latin typeface="Trebuchet MS"/>
                <a:cs typeface="Trebuchet MS"/>
              </a:rPr>
              <a:t>05</a:t>
            </a:r>
            <a:r>
              <a:rPr spc="-135" dirty="0">
                <a:solidFill>
                  <a:srgbClr val="FFFFFF"/>
                </a:solidFill>
                <a:latin typeface="Trebuchet MS"/>
                <a:cs typeface="Trebuchet MS"/>
              </a:rPr>
              <a:t> </a:t>
            </a:r>
            <a:r>
              <a:rPr spc="10" dirty="0">
                <a:solidFill>
                  <a:srgbClr val="FFFFFF"/>
                </a:solidFill>
                <a:latin typeface="Trebuchet MS"/>
                <a:cs typeface="Trebuchet MS"/>
              </a:rPr>
              <a:t>05</a:t>
            </a:r>
            <a:endParaRPr dirty="0">
              <a:latin typeface="Trebuchet MS"/>
              <a:cs typeface="Trebuchet MS"/>
            </a:endParaRPr>
          </a:p>
          <a:p>
            <a:pPr marL="12700" marR="67310">
              <a:lnSpc>
                <a:spcPts val="2970"/>
              </a:lnSpc>
              <a:spcBef>
                <a:spcPts val="195"/>
              </a:spcBef>
            </a:pPr>
            <a:r>
              <a:rPr spc="-90" dirty="0">
                <a:solidFill>
                  <a:srgbClr val="FFFFFF"/>
                </a:solidFill>
                <a:latin typeface="Trebuchet MS"/>
                <a:cs typeface="Trebuchet MS"/>
              </a:rPr>
              <a:t>N°94-95</a:t>
            </a:r>
            <a:r>
              <a:rPr spc="-225" dirty="0">
                <a:solidFill>
                  <a:srgbClr val="FFFFFF"/>
                </a:solidFill>
                <a:latin typeface="Trebuchet MS"/>
                <a:cs typeface="Trebuchet MS"/>
              </a:rPr>
              <a:t> </a:t>
            </a:r>
            <a:r>
              <a:rPr spc="-80" dirty="0">
                <a:solidFill>
                  <a:srgbClr val="FFFFFF"/>
                </a:solidFill>
                <a:latin typeface="Trebuchet MS"/>
                <a:cs typeface="Trebuchet MS"/>
              </a:rPr>
              <a:t>Sacré-Cœur</a:t>
            </a:r>
            <a:r>
              <a:rPr spc="-225" dirty="0">
                <a:solidFill>
                  <a:srgbClr val="FFFFFF"/>
                </a:solidFill>
                <a:latin typeface="Trebuchet MS"/>
                <a:cs typeface="Trebuchet MS"/>
              </a:rPr>
              <a:t> </a:t>
            </a:r>
            <a:r>
              <a:rPr spc="-95" dirty="0">
                <a:solidFill>
                  <a:srgbClr val="FFFFFF"/>
                </a:solidFill>
                <a:latin typeface="Trebuchet MS"/>
                <a:cs typeface="Trebuchet MS"/>
              </a:rPr>
              <a:t>Pyrotechnie</a:t>
            </a:r>
            <a:r>
              <a:rPr spc="-220" dirty="0">
                <a:solidFill>
                  <a:srgbClr val="FFFFFF"/>
                </a:solidFill>
                <a:latin typeface="Trebuchet MS"/>
                <a:cs typeface="Trebuchet MS"/>
              </a:rPr>
              <a:t> </a:t>
            </a:r>
            <a:r>
              <a:rPr spc="-70" dirty="0">
                <a:solidFill>
                  <a:srgbClr val="FFFFFF"/>
                </a:solidFill>
                <a:latin typeface="Trebuchet MS"/>
                <a:cs typeface="Trebuchet MS"/>
              </a:rPr>
              <a:t>Keur</a:t>
            </a:r>
            <a:r>
              <a:rPr spc="-225" dirty="0">
                <a:solidFill>
                  <a:srgbClr val="FFFFFF"/>
                </a:solidFill>
                <a:latin typeface="Trebuchet MS"/>
                <a:cs typeface="Trebuchet MS"/>
              </a:rPr>
              <a:t> </a:t>
            </a:r>
            <a:r>
              <a:rPr spc="-80" dirty="0">
                <a:solidFill>
                  <a:srgbClr val="FFFFFF"/>
                </a:solidFill>
                <a:latin typeface="Trebuchet MS"/>
                <a:cs typeface="Trebuchet MS"/>
              </a:rPr>
              <a:t>Gorgui </a:t>
            </a:r>
            <a:r>
              <a:rPr spc="-465" dirty="0">
                <a:solidFill>
                  <a:srgbClr val="FFFFFF"/>
                </a:solidFill>
                <a:latin typeface="Trebuchet MS"/>
                <a:cs typeface="Trebuchet MS"/>
              </a:rPr>
              <a:t> </a:t>
            </a:r>
            <a:r>
              <a:rPr spc="-30" dirty="0">
                <a:solidFill>
                  <a:srgbClr val="FFFFFF"/>
                </a:solidFill>
                <a:latin typeface="Trebuchet MS"/>
                <a:cs typeface="Trebuchet MS"/>
              </a:rPr>
              <a:t>B</a:t>
            </a:r>
            <a:r>
              <a:rPr spc="20" dirty="0">
                <a:solidFill>
                  <a:srgbClr val="FFFFFF"/>
                </a:solidFill>
                <a:latin typeface="Trebuchet MS"/>
                <a:cs typeface="Trebuchet MS"/>
              </a:rPr>
              <a:t>P</a:t>
            </a:r>
            <a:r>
              <a:rPr spc="-229" dirty="0">
                <a:solidFill>
                  <a:srgbClr val="FFFFFF"/>
                </a:solidFill>
                <a:latin typeface="Trebuchet MS"/>
                <a:cs typeface="Trebuchet MS"/>
              </a:rPr>
              <a:t> </a:t>
            </a:r>
            <a:r>
              <a:rPr spc="-40" dirty="0">
                <a:solidFill>
                  <a:srgbClr val="FFFFFF"/>
                </a:solidFill>
                <a:latin typeface="Trebuchet MS"/>
                <a:cs typeface="Trebuchet MS"/>
              </a:rPr>
              <a:t>524</a:t>
            </a:r>
            <a:r>
              <a:rPr spc="10" dirty="0">
                <a:solidFill>
                  <a:srgbClr val="FFFFFF"/>
                </a:solidFill>
                <a:latin typeface="Trebuchet MS"/>
                <a:cs typeface="Trebuchet MS"/>
              </a:rPr>
              <a:t>9</a:t>
            </a:r>
            <a:r>
              <a:rPr spc="-229" dirty="0">
                <a:solidFill>
                  <a:srgbClr val="FFFFFF"/>
                </a:solidFill>
                <a:latin typeface="Trebuchet MS"/>
                <a:cs typeface="Trebuchet MS"/>
              </a:rPr>
              <a:t> </a:t>
            </a:r>
            <a:r>
              <a:rPr spc="-80" dirty="0">
                <a:solidFill>
                  <a:srgbClr val="FFFFFF"/>
                </a:solidFill>
                <a:latin typeface="Trebuchet MS"/>
                <a:cs typeface="Trebuchet MS"/>
              </a:rPr>
              <a:t>Daka</a:t>
            </a:r>
            <a:r>
              <a:rPr spc="-20" dirty="0">
                <a:solidFill>
                  <a:srgbClr val="FFFFFF"/>
                </a:solidFill>
                <a:latin typeface="Trebuchet MS"/>
                <a:cs typeface="Trebuchet MS"/>
              </a:rPr>
              <a:t>r</a:t>
            </a:r>
            <a:r>
              <a:rPr spc="-229" dirty="0">
                <a:solidFill>
                  <a:srgbClr val="FFFFFF"/>
                </a:solidFill>
                <a:latin typeface="Trebuchet MS"/>
                <a:cs typeface="Trebuchet MS"/>
              </a:rPr>
              <a:t> </a:t>
            </a:r>
            <a:r>
              <a:rPr spc="-65" dirty="0">
                <a:solidFill>
                  <a:srgbClr val="FFFFFF"/>
                </a:solidFill>
                <a:latin typeface="Trebuchet MS"/>
                <a:cs typeface="Trebuchet MS"/>
              </a:rPr>
              <a:t>Fan</a:t>
            </a:r>
            <a:r>
              <a:rPr spc="-15" dirty="0">
                <a:solidFill>
                  <a:srgbClr val="FFFFFF"/>
                </a:solidFill>
                <a:latin typeface="Trebuchet MS"/>
                <a:cs typeface="Trebuchet MS"/>
              </a:rPr>
              <a:t>n</a:t>
            </a:r>
            <a:r>
              <a:rPr spc="-229" dirty="0">
                <a:solidFill>
                  <a:srgbClr val="FFFFFF"/>
                </a:solidFill>
                <a:latin typeface="Trebuchet MS"/>
                <a:cs typeface="Trebuchet MS"/>
              </a:rPr>
              <a:t> </a:t>
            </a:r>
            <a:r>
              <a:rPr spc="-60" dirty="0">
                <a:solidFill>
                  <a:srgbClr val="FFFFFF"/>
                </a:solidFill>
                <a:latin typeface="Trebuchet MS"/>
                <a:cs typeface="Trebuchet MS"/>
              </a:rPr>
              <a:t>Sénégal</a:t>
            </a:r>
            <a:endParaRPr dirty="0">
              <a:latin typeface="Trebuchet MS"/>
              <a:cs typeface="Trebuchet MS"/>
            </a:endParaRPr>
          </a:p>
          <a:p>
            <a:pPr>
              <a:lnSpc>
                <a:spcPct val="100000"/>
              </a:lnSpc>
              <a:spcBef>
                <a:spcPts val="5"/>
              </a:spcBef>
            </a:pPr>
            <a:endParaRPr sz="2400" dirty="0">
              <a:latin typeface="Trebuchet MS"/>
              <a:cs typeface="Trebuchet MS"/>
            </a:endParaRPr>
          </a:p>
          <a:p>
            <a:pPr marL="1962150">
              <a:lnSpc>
                <a:spcPct val="100000"/>
              </a:lnSpc>
            </a:pPr>
            <a:r>
              <a:rPr b="1" spc="-70" dirty="0">
                <a:solidFill>
                  <a:srgbClr val="FFFFFF"/>
                </a:solidFill>
                <a:latin typeface="Trebuchet MS"/>
                <a:cs typeface="Trebuchet MS"/>
                <a:hlinkClick r:id="rId31"/>
              </a:rPr>
              <a:t>www.techservsn.com</a:t>
            </a:r>
            <a:endParaRPr dirty="0">
              <a:latin typeface="Trebuchet MS"/>
              <a:cs typeface="Trebuchet MS"/>
            </a:endParaRPr>
          </a:p>
        </p:txBody>
      </p:sp>
      <p:pic>
        <p:nvPicPr>
          <p:cNvPr id="46" name="object 6">
            <a:extLst>
              <a:ext uri="{FF2B5EF4-FFF2-40B4-BE49-F238E27FC236}">
                <a16:creationId xmlns:a16="http://schemas.microsoft.com/office/drawing/2014/main" id="{96A3BF3C-029A-EA08-7369-6DE993B1162B}"/>
              </a:ext>
            </a:extLst>
          </p:cNvPr>
          <p:cNvPicPr/>
          <p:nvPr/>
        </p:nvPicPr>
        <p:blipFill>
          <a:blip r:embed="rId32" cstate="print"/>
          <a:stretch>
            <a:fillRect/>
          </a:stretch>
        </p:blipFill>
        <p:spPr>
          <a:xfrm>
            <a:off x="1982929" y="8345639"/>
            <a:ext cx="231020" cy="231140"/>
          </a:xfrm>
          <a:prstGeom prst="rect">
            <a:avLst/>
          </a:prstGeom>
        </p:spPr>
      </p:pic>
    </p:spTree>
    <p:extLst>
      <p:ext uri="{BB962C8B-B14F-4D97-AF65-F5344CB8AC3E}">
        <p14:creationId xmlns:p14="http://schemas.microsoft.com/office/powerpoint/2010/main" val="2078389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17004" y="7998010"/>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14521655" y="-271880"/>
            <a:ext cx="2737645" cy="1300580"/>
            <a:chOff x="0" y="0"/>
            <a:chExt cx="3650193" cy="1734107"/>
          </a:xfrm>
        </p:grpSpPr>
        <p:sp>
          <p:nvSpPr>
            <p:cNvPr id="8" name="Freeform 8"/>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p:cNvGrpSpPr/>
          <p:nvPr/>
        </p:nvGrpSpPr>
        <p:grpSpPr>
          <a:xfrm>
            <a:off x="12012961" y="1028663"/>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p:cNvSpPr txBox="1"/>
          <p:nvPr/>
        </p:nvSpPr>
        <p:spPr>
          <a:xfrm>
            <a:off x="1121095" y="8204715"/>
            <a:ext cx="9201344"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+221 78 605 47 47/ 77 387 67 67</a:t>
            </a:r>
          </a:p>
          <a:p>
            <a:pPr algn="l">
              <a:lnSpc>
                <a:spcPts val="3499"/>
              </a:lnSpc>
            </a:pPr>
            <a:endParaRPr lang="en-US" sz="2499" dirty="0">
              <a:solidFill>
                <a:srgbClr val="FFFFFF"/>
              </a:solidFill>
              <a:latin typeface="Futura"/>
            </a:endParaRPr>
          </a:p>
        </p:txBody>
      </p:sp>
      <p:sp>
        <p:nvSpPr>
          <p:cNvPr id="12" name="TextBox 12"/>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err="1">
                <a:solidFill>
                  <a:srgbClr val="FFFFFF"/>
                </a:solidFill>
                <a:latin typeface="Futura"/>
              </a:rPr>
              <a:t>Cité</a:t>
            </a:r>
            <a:r>
              <a:rPr lang="en-US" sz="2000" dirty="0">
                <a:solidFill>
                  <a:srgbClr val="FFFFFF"/>
                </a:solidFill>
                <a:latin typeface="Futura"/>
              </a:rPr>
              <a:t> </a:t>
            </a:r>
            <a:r>
              <a:rPr lang="en-US" sz="2000" dirty="0" err="1">
                <a:solidFill>
                  <a:srgbClr val="FFFFFF"/>
                </a:solidFill>
                <a:latin typeface="Futura"/>
              </a:rPr>
              <a:t>Alizé</a:t>
            </a:r>
            <a:r>
              <a:rPr lang="en-US" sz="2000" dirty="0">
                <a:solidFill>
                  <a:srgbClr val="FFFFFF"/>
                </a:solidFill>
                <a:latin typeface="Futura"/>
              </a:rPr>
              <a:t> - </a:t>
            </a:r>
            <a:r>
              <a:rPr lang="en-US" sz="2000" dirty="0" err="1">
                <a:solidFill>
                  <a:srgbClr val="FFFFFF"/>
                </a:solidFill>
                <a:latin typeface="Futura"/>
              </a:rPr>
              <a:t>Mariste</a:t>
            </a:r>
            <a:endParaRPr lang="en-US" sz="2000"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3" name="TextBox 13"/>
          <p:cNvSpPr txBox="1"/>
          <p:nvPr/>
        </p:nvSpPr>
        <p:spPr>
          <a:xfrm>
            <a:off x="1676400" y="378391"/>
            <a:ext cx="7102871" cy="815974"/>
          </a:xfrm>
          <a:prstGeom prst="rect">
            <a:avLst/>
          </a:prstGeom>
        </p:spPr>
        <p:txBody>
          <a:bodyPr lIns="0" tIns="0" rIns="0" bIns="0" rtlCol="0" anchor="t">
            <a:spAutoFit/>
          </a:bodyPr>
          <a:lstStyle/>
          <a:p>
            <a:pPr algn="l">
              <a:lnSpc>
                <a:spcPts val="4900"/>
              </a:lnSpc>
            </a:pPr>
            <a:r>
              <a:rPr lang="en-US" sz="3500" dirty="0">
                <a:solidFill>
                  <a:srgbClr val="231F20"/>
                </a:solidFill>
                <a:latin typeface="Futura Ultra-Bold"/>
              </a:rPr>
              <a:t>TOP CARE</a:t>
            </a: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ZoneTexte 15"/>
          <p:cNvSpPr txBox="1"/>
          <p:nvPr/>
        </p:nvSpPr>
        <p:spPr>
          <a:xfrm>
            <a:off x="12165725" y="6363300"/>
            <a:ext cx="4443353" cy="984885"/>
          </a:xfrm>
          <a:prstGeom prst="rect">
            <a:avLst/>
          </a:prstGeom>
          <a:noFill/>
        </p:spPr>
        <p:txBody>
          <a:bodyPr wrap="square" rtlCol="0">
            <a:spAutoFit/>
          </a:bodyPr>
          <a:lstStyle/>
          <a:p>
            <a:pPr algn="ctr"/>
            <a:r>
              <a:rPr lang="en-US" sz="2000" dirty="0" err="1">
                <a:latin typeface="Futura"/>
              </a:rPr>
              <a:t>Sabel</a:t>
            </a:r>
            <a:r>
              <a:rPr lang="en-US" sz="2000" dirty="0">
                <a:latin typeface="Futura"/>
              </a:rPr>
              <a:t> </a:t>
            </a:r>
            <a:r>
              <a:rPr lang="en-US" sz="2000" dirty="0" err="1">
                <a:latin typeface="Futura"/>
              </a:rPr>
              <a:t>Diongue</a:t>
            </a:r>
            <a:r>
              <a:rPr lang="en-US" sz="2000" dirty="0">
                <a:latin typeface="Futura"/>
              </a:rPr>
              <a:t> SOW</a:t>
            </a:r>
          </a:p>
          <a:p>
            <a:pPr algn="ctr"/>
            <a:r>
              <a:rPr lang="en-US" sz="2000" dirty="0">
                <a:latin typeface="Futura"/>
              </a:rPr>
              <a:t>DG</a:t>
            </a:r>
          </a:p>
          <a:p>
            <a:endParaRPr lang="fr-FR"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91973" y="-216992"/>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092047" y="7436453"/>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sp>
        <p:nvSpPr>
          <p:cNvPr id="7" name="TextBox 7"/>
          <p:cNvSpPr txBox="1"/>
          <p:nvPr/>
        </p:nvSpPr>
        <p:spPr>
          <a:xfrm>
            <a:off x="1121095" y="549276"/>
            <a:ext cx="7102871" cy="815974"/>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AB BUSINESS SENEGAL</a:t>
            </a:r>
          </a:p>
        </p:txBody>
      </p:sp>
      <p:grpSp>
        <p:nvGrpSpPr>
          <p:cNvPr id="8" name="Group 8"/>
          <p:cNvGrpSpPr/>
          <p:nvPr/>
        </p:nvGrpSpPr>
        <p:grpSpPr>
          <a:xfrm>
            <a:off x="7930656" y="191555"/>
            <a:ext cx="2737645" cy="1300580"/>
            <a:chOff x="0" y="0"/>
            <a:chExt cx="3650193" cy="1734107"/>
          </a:xfrm>
        </p:grpSpPr>
        <p:sp>
          <p:nvSpPr>
            <p:cNvPr id="9" name="Freeform 9"/>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10" name="Group 10"/>
          <p:cNvGrpSpPr/>
          <p:nvPr/>
        </p:nvGrpSpPr>
        <p:grpSpPr>
          <a:xfrm>
            <a:off x="12026642" y="1653696"/>
            <a:ext cx="5246370" cy="5246370"/>
            <a:chOff x="0" y="0"/>
            <a:chExt cx="812800" cy="812800"/>
          </a:xfrm>
        </p:grpSpPr>
        <p:sp>
          <p:nvSpPr>
            <p:cNvPr id="11" name="Freeform 11"/>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2" name="TextBox 12"/>
          <p:cNvSpPr txBox="1"/>
          <p:nvPr/>
        </p:nvSpPr>
        <p:spPr>
          <a:xfrm>
            <a:off x="1121095" y="8204715"/>
            <a:ext cx="9201344" cy="83933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77 480 92 20</a:t>
            </a:r>
          </a:p>
          <a:p>
            <a:pPr algn="l">
              <a:lnSpc>
                <a:spcPts val="3499"/>
              </a:lnSpc>
            </a:pPr>
            <a:endParaRPr lang="en-US" sz="2400" dirty="0">
              <a:solidFill>
                <a:srgbClr val="FFFFFF"/>
              </a:solidFill>
              <a:latin typeface="Futura"/>
            </a:endParaRPr>
          </a:p>
        </p:txBody>
      </p:sp>
      <p:sp>
        <p:nvSpPr>
          <p:cNvPr id="13" name="TextBox 13"/>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53 ROND POINT VDN OUEST FOIRE</a:t>
            </a:r>
          </a:p>
          <a:p>
            <a:pPr algn="l">
              <a:lnSpc>
                <a:spcPts val="3499"/>
              </a:lnSpc>
            </a:pPr>
            <a:endParaRPr lang="en-US" sz="2499" dirty="0">
              <a:solidFill>
                <a:srgbClr val="FFFFFF"/>
              </a:solidFill>
              <a:latin typeface="Futura"/>
            </a:endParaRP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TextBox 15"/>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6" name="ZoneTexte 15"/>
          <p:cNvSpPr txBox="1"/>
          <p:nvPr/>
        </p:nvSpPr>
        <p:spPr>
          <a:xfrm>
            <a:off x="12440027" y="6900066"/>
            <a:ext cx="4419600" cy="892552"/>
          </a:xfrm>
          <a:prstGeom prst="rect">
            <a:avLst/>
          </a:prstGeom>
          <a:noFill/>
        </p:spPr>
        <p:txBody>
          <a:bodyPr wrap="square" rtlCol="0">
            <a:spAutoFit/>
          </a:bodyPr>
          <a:lstStyle/>
          <a:p>
            <a:pPr algn="ctr"/>
            <a:r>
              <a:rPr lang="fr-FR" sz="2400" dirty="0"/>
              <a:t>Ami NDAO BA</a:t>
            </a:r>
          </a:p>
          <a:p>
            <a:pPr algn="ctr"/>
            <a:r>
              <a:rPr lang="fr-FR" sz="2800" dirty="0"/>
              <a:t>DIRECTRICE</a:t>
            </a:r>
            <a:r>
              <a:rPr lang="fr-FR" sz="2400" dirty="0"/>
              <a:t> GENERALE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B52F433-E790-A5EB-20FD-0F00783B406F}"/>
              </a:ext>
            </a:extLst>
          </p:cNvPr>
          <p:cNvSpPr/>
          <p:nvPr/>
        </p:nvSpPr>
        <p:spPr>
          <a:xfrm>
            <a:off x="793866"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0952BF8D-62D2-AE46-559F-E1C65B3B199B}"/>
              </a:ext>
            </a:extLst>
          </p:cNvPr>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AF2D87D-AB90-EF24-2699-AB097860381F}"/>
              </a:ext>
            </a:extLst>
          </p:cNvPr>
          <p:cNvSpPr/>
          <p:nvPr/>
        </p:nvSpPr>
        <p:spPr>
          <a:xfrm>
            <a:off x="793866" y="8303807"/>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E0018D14-00AD-6989-6BFC-402786A8180E}"/>
              </a:ext>
            </a:extLst>
          </p:cNvPr>
          <p:cNvGrpSpPr/>
          <p:nvPr/>
        </p:nvGrpSpPr>
        <p:grpSpPr>
          <a:xfrm>
            <a:off x="17330148" y="10066573"/>
            <a:ext cx="1701960" cy="378436"/>
            <a:chOff x="0" y="0"/>
            <a:chExt cx="5561335" cy="1411531"/>
          </a:xfrm>
        </p:grpSpPr>
        <p:sp>
          <p:nvSpPr>
            <p:cNvPr id="6" name="Freeform 6">
              <a:extLst>
                <a:ext uri="{FF2B5EF4-FFF2-40B4-BE49-F238E27FC236}">
                  <a16:creationId xmlns:a16="http://schemas.microsoft.com/office/drawing/2014/main" id="{D6D8C7AE-C372-227E-7D17-D7EB19F7D625}"/>
                </a:ext>
              </a:extLst>
            </p:cNvPr>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a:extLst>
              <a:ext uri="{FF2B5EF4-FFF2-40B4-BE49-F238E27FC236}">
                <a16:creationId xmlns:a16="http://schemas.microsoft.com/office/drawing/2014/main" id="{5AEF4CF7-55B0-22AF-0D96-A1A972AA48CD}"/>
              </a:ext>
            </a:extLst>
          </p:cNvPr>
          <p:cNvGrpSpPr/>
          <p:nvPr/>
        </p:nvGrpSpPr>
        <p:grpSpPr>
          <a:xfrm>
            <a:off x="14521655" y="-271880"/>
            <a:ext cx="2737645" cy="1300580"/>
            <a:chOff x="0" y="0"/>
            <a:chExt cx="3650193" cy="1734107"/>
          </a:xfrm>
        </p:grpSpPr>
        <p:sp>
          <p:nvSpPr>
            <p:cNvPr id="8" name="Freeform 8">
              <a:extLst>
                <a:ext uri="{FF2B5EF4-FFF2-40B4-BE49-F238E27FC236}">
                  <a16:creationId xmlns:a16="http://schemas.microsoft.com/office/drawing/2014/main" id="{C04AAB79-5EB6-80CB-95ED-F015839E9FCA}"/>
                </a:ext>
              </a:extLst>
            </p:cNvPr>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9" name="Group 9">
            <a:extLst>
              <a:ext uri="{FF2B5EF4-FFF2-40B4-BE49-F238E27FC236}">
                <a16:creationId xmlns:a16="http://schemas.microsoft.com/office/drawing/2014/main" id="{3CD2FEE2-20E3-4435-911F-C7EE161C124F}"/>
              </a:ext>
            </a:extLst>
          </p:cNvPr>
          <p:cNvGrpSpPr/>
          <p:nvPr/>
        </p:nvGrpSpPr>
        <p:grpSpPr>
          <a:xfrm>
            <a:off x="12012961" y="1028663"/>
            <a:ext cx="5246370" cy="5246370"/>
            <a:chOff x="0" y="0"/>
            <a:chExt cx="812800" cy="812800"/>
          </a:xfrm>
        </p:grpSpPr>
        <p:sp>
          <p:nvSpPr>
            <p:cNvPr id="10" name="Freeform 10">
              <a:extLst>
                <a:ext uri="{FF2B5EF4-FFF2-40B4-BE49-F238E27FC236}">
                  <a16:creationId xmlns:a16="http://schemas.microsoft.com/office/drawing/2014/main" id="{7CB9CBB2-6215-166F-425E-F4F68C406B4C}"/>
                </a:ext>
              </a:extLst>
            </p:cNvPr>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1" name="TextBox 11">
            <a:extLst>
              <a:ext uri="{FF2B5EF4-FFF2-40B4-BE49-F238E27FC236}">
                <a16:creationId xmlns:a16="http://schemas.microsoft.com/office/drawing/2014/main" id="{16AEE965-522D-9FD7-7CD4-71B9F2C45DC6}"/>
              </a:ext>
            </a:extLst>
          </p:cNvPr>
          <p:cNvSpPr txBox="1"/>
          <p:nvPr/>
        </p:nvSpPr>
        <p:spPr>
          <a:xfrm>
            <a:off x="1197957" y="9371755"/>
            <a:ext cx="9201344" cy="862416"/>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+221 338257452</a:t>
            </a:r>
          </a:p>
          <a:p>
            <a:pPr algn="l">
              <a:lnSpc>
                <a:spcPts val="3499"/>
              </a:lnSpc>
            </a:pPr>
            <a:endParaRPr lang="en-US" sz="2499" dirty="0">
              <a:solidFill>
                <a:srgbClr val="FFFFFF"/>
              </a:solidFill>
              <a:latin typeface="Futura"/>
            </a:endParaRPr>
          </a:p>
        </p:txBody>
      </p:sp>
      <p:sp>
        <p:nvSpPr>
          <p:cNvPr id="12" name="TextBox 12">
            <a:extLst>
              <a:ext uri="{FF2B5EF4-FFF2-40B4-BE49-F238E27FC236}">
                <a16:creationId xmlns:a16="http://schemas.microsoft.com/office/drawing/2014/main" id="{BC00E22D-0B29-E26C-7360-7EAA0085A492}"/>
              </a:ext>
            </a:extLst>
          </p:cNvPr>
          <p:cNvSpPr txBox="1"/>
          <p:nvPr/>
        </p:nvSpPr>
        <p:spPr>
          <a:xfrm>
            <a:off x="1045336" y="8786021"/>
            <a:ext cx="9277103" cy="862416"/>
          </a:xfrm>
          <a:prstGeom prst="rect">
            <a:avLst/>
          </a:prstGeom>
        </p:spPr>
        <p:txBody>
          <a:bodyPr lIns="0" tIns="0" rIns="0" bIns="0" rtlCol="0" anchor="t">
            <a:spAutoFit/>
          </a:bodyPr>
          <a:lstStyle/>
          <a:p>
            <a:pPr>
              <a:lnSpc>
                <a:spcPts val="3499"/>
              </a:lnSpc>
            </a:pPr>
            <a:r>
              <a:rPr lang="en-US" sz="2000" dirty="0">
                <a:solidFill>
                  <a:srgbClr val="FFFFFF"/>
                </a:solidFill>
                <a:latin typeface="Futura"/>
              </a:rPr>
              <a:t>Adresse: sacré Coeur 2, </a:t>
            </a:r>
            <a:r>
              <a:rPr lang="fr-SN" sz="2000" dirty="0">
                <a:solidFill>
                  <a:srgbClr val="FFFFFF"/>
                </a:solidFill>
                <a:latin typeface="Futura"/>
              </a:rPr>
              <a:t>rue SC 160 numéros 8632/G - 1er Etage - Dakar</a:t>
            </a:r>
            <a:endParaRPr lang="en-US" sz="2000"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3" name="TextBox 14">
            <a:extLst>
              <a:ext uri="{FF2B5EF4-FFF2-40B4-BE49-F238E27FC236}">
                <a16:creationId xmlns:a16="http://schemas.microsoft.com/office/drawing/2014/main" id="{1ABD47CF-84C8-3585-3EEF-D961FF831350}"/>
              </a:ext>
            </a:extLst>
          </p:cNvPr>
          <p:cNvSpPr txBox="1"/>
          <p:nvPr/>
        </p:nvSpPr>
        <p:spPr>
          <a:xfrm>
            <a:off x="1394218" y="1943100"/>
            <a:ext cx="8961120" cy="1164934"/>
          </a:xfrm>
          <a:prstGeom prst="rect">
            <a:avLst/>
          </a:prstGeom>
        </p:spPr>
        <p:txBody>
          <a:bodyPr lIns="0" tIns="0" rIns="0" bIns="0" rtlCol="0" anchor="t">
            <a:spAutoFit/>
          </a:bodyPr>
          <a:lstStyle/>
          <a:p>
            <a:pPr algn="l">
              <a:lnSpc>
                <a:spcPts val="2311"/>
              </a:lnSpc>
            </a:pPr>
            <a:r>
              <a:rPr lang="en-US" sz="1800" dirty="0" err="1">
                <a:solidFill>
                  <a:srgbClr val="008200"/>
                </a:solidFill>
                <a:latin typeface="Futura Bold"/>
              </a:rPr>
              <a:t>Création</a:t>
            </a:r>
            <a:r>
              <a:rPr lang="en-US" sz="1800" dirty="0">
                <a:solidFill>
                  <a:srgbClr val="008200"/>
                </a:solidFill>
                <a:latin typeface="Futura Bold"/>
              </a:rPr>
              <a:t> :  2004</a:t>
            </a:r>
          </a:p>
          <a:p>
            <a:pPr algn="l">
              <a:lnSpc>
                <a:spcPts val="2311"/>
              </a:lnSpc>
            </a:pPr>
            <a:endParaRPr lang="en-US" dirty="0">
              <a:solidFill>
                <a:srgbClr val="008200"/>
              </a:solidFill>
              <a:latin typeface="Futura Bold"/>
            </a:endParaRPr>
          </a:p>
          <a:p>
            <a:pPr algn="l">
              <a:lnSpc>
                <a:spcPts val="2311"/>
              </a:lnSpc>
            </a:pPr>
            <a:r>
              <a:rPr lang="en-US" sz="1800" dirty="0">
                <a:solidFill>
                  <a:srgbClr val="008200"/>
                </a:solidFill>
                <a:latin typeface="Futura Bold"/>
              </a:rPr>
              <a:t>Afrique Conception Distribution - ACD </a:t>
            </a:r>
            <a:r>
              <a:rPr lang="en-US" sz="1800" dirty="0" err="1">
                <a:solidFill>
                  <a:srgbClr val="008200"/>
                </a:solidFill>
                <a:latin typeface="Futura Bold"/>
              </a:rPr>
              <a:t>est</a:t>
            </a:r>
            <a:r>
              <a:rPr lang="en-US" sz="1800" dirty="0">
                <a:solidFill>
                  <a:srgbClr val="008200"/>
                </a:solidFill>
                <a:latin typeface="Futura Bold"/>
              </a:rPr>
              <a:t> </a:t>
            </a:r>
            <a:r>
              <a:rPr lang="en-US" sz="1800" dirty="0" err="1">
                <a:solidFill>
                  <a:srgbClr val="008200"/>
                </a:solidFill>
                <a:latin typeface="Futura Bold"/>
              </a:rPr>
              <a:t>une</a:t>
            </a:r>
            <a:r>
              <a:rPr lang="en-US" sz="1800" dirty="0">
                <a:solidFill>
                  <a:srgbClr val="008200"/>
                </a:solidFill>
                <a:latin typeface="Futura Bold"/>
              </a:rPr>
              <a:t> SAU au capital de 10.000.000 FCFA avec un </a:t>
            </a:r>
            <a:r>
              <a:rPr lang="en-US" sz="1800" dirty="0" err="1">
                <a:solidFill>
                  <a:srgbClr val="008200"/>
                </a:solidFill>
                <a:latin typeface="Futura Bold"/>
              </a:rPr>
              <a:t>effectif</a:t>
            </a:r>
            <a:r>
              <a:rPr lang="en-US" sz="1800" dirty="0">
                <a:solidFill>
                  <a:srgbClr val="008200"/>
                </a:solidFill>
                <a:latin typeface="Futura Bold"/>
              </a:rPr>
              <a:t> </a:t>
            </a:r>
            <a:r>
              <a:rPr lang="en-US" sz="1800" dirty="0" err="1">
                <a:solidFill>
                  <a:srgbClr val="008200"/>
                </a:solidFill>
                <a:latin typeface="Futura Bold"/>
              </a:rPr>
              <a:t>d’une</a:t>
            </a:r>
            <a:r>
              <a:rPr lang="en-US" sz="1800" dirty="0">
                <a:solidFill>
                  <a:srgbClr val="008200"/>
                </a:solidFill>
                <a:latin typeface="Futura Bold"/>
              </a:rPr>
              <a:t> </a:t>
            </a:r>
            <a:r>
              <a:rPr lang="en-US" sz="1800" dirty="0" err="1">
                <a:solidFill>
                  <a:srgbClr val="008200"/>
                </a:solidFill>
                <a:latin typeface="Futura Bold"/>
              </a:rPr>
              <a:t>quarantaine</a:t>
            </a:r>
            <a:r>
              <a:rPr lang="en-US" sz="1800" dirty="0">
                <a:solidFill>
                  <a:srgbClr val="008200"/>
                </a:solidFill>
                <a:latin typeface="Futura Bold"/>
              </a:rPr>
              <a:t> </a:t>
            </a:r>
            <a:r>
              <a:rPr lang="en-US" sz="1800" dirty="0" err="1">
                <a:solidFill>
                  <a:srgbClr val="008200"/>
                </a:solidFill>
                <a:latin typeface="Futura Bold"/>
              </a:rPr>
              <a:t>d’agents</a:t>
            </a:r>
            <a:r>
              <a:rPr lang="en-US" sz="1800" dirty="0">
                <a:solidFill>
                  <a:srgbClr val="008200"/>
                </a:solidFill>
                <a:latin typeface="Futura Bold"/>
              </a:rPr>
              <a:t> </a:t>
            </a:r>
          </a:p>
        </p:txBody>
      </p:sp>
      <p:sp>
        <p:nvSpPr>
          <p:cNvPr id="14" name="TextBox 15">
            <a:extLst>
              <a:ext uri="{FF2B5EF4-FFF2-40B4-BE49-F238E27FC236}">
                <a16:creationId xmlns:a16="http://schemas.microsoft.com/office/drawing/2014/main" id="{8478433E-707B-4FB3-9961-A44A7A70BE51}"/>
              </a:ext>
            </a:extLst>
          </p:cNvPr>
          <p:cNvSpPr txBox="1"/>
          <p:nvPr/>
        </p:nvSpPr>
        <p:spPr>
          <a:xfrm>
            <a:off x="1121095" y="6692828"/>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5" name="ZoneTexte 14">
            <a:extLst>
              <a:ext uri="{FF2B5EF4-FFF2-40B4-BE49-F238E27FC236}">
                <a16:creationId xmlns:a16="http://schemas.microsoft.com/office/drawing/2014/main" id="{676B4A98-5398-C5FD-B871-EC7A5A464D3B}"/>
              </a:ext>
            </a:extLst>
          </p:cNvPr>
          <p:cNvSpPr txBox="1"/>
          <p:nvPr/>
        </p:nvSpPr>
        <p:spPr>
          <a:xfrm>
            <a:off x="12165725" y="6363300"/>
            <a:ext cx="4443353" cy="984885"/>
          </a:xfrm>
          <a:prstGeom prst="rect">
            <a:avLst/>
          </a:prstGeom>
          <a:noFill/>
        </p:spPr>
        <p:txBody>
          <a:bodyPr wrap="square" rtlCol="0">
            <a:spAutoFit/>
          </a:bodyPr>
          <a:lstStyle/>
          <a:p>
            <a:pPr algn="ctr"/>
            <a:r>
              <a:rPr lang="en-US" sz="2000" b="1" dirty="0" err="1">
                <a:latin typeface="Futura"/>
              </a:rPr>
              <a:t>Assyetou</a:t>
            </a:r>
            <a:r>
              <a:rPr lang="en-US" sz="2000" b="1" dirty="0">
                <a:latin typeface="Futura"/>
              </a:rPr>
              <a:t> CASSE DIOUM</a:t>
            </a:r>
          </a:p>
          <a:p>
            <a:pPr algn="ctr"/>
            <a:r>
              <a:rPr lang="en-US" sz="2000" b="1" dirty="0">
                <a:latin typeface="Futura"/>
              </a:rPr>
              <a:t>PDG</a:t>
            </a:r>
          </a:p>
          <a:p>
            <a:endParaRPr lang="fr-FR" dirty="0"/>
          </a:p>
        </p:txBody>
      </p:sp>
      <p:sp>
        <p:nvSpPr>
          <p:cNvPr id="16" name="ZoneTexte 15">
            <a:extLst>
              <a:ext uri="{FF2B5EF4-FFF2-40B4-BE49-F238E27FC236}">
                <a16:creationId xmlns:a16="http://schemas.microsoft.com/office/drawing/2014/main" id="{AEFF655D-D62F-34CB-D955-3E56C1A5DC61}"/>
              </a:ext>
            </a:extLst>
          </p:cNvPr>
          <p:cNvSpPr txBox="1"/>
          <p:nvPr/>
        </p:nvSpPr>
        <p:spPr>
          <a:xfrm>
            <a:off x="1394218" y="3410361"/>
            <a:ext cx="8206982" cy="923330"/>
          </a:xfrm>
          <a:prstGeom prst="rect">
            <a:avLst/>
          </a:prstGeom>
          <a:noFill/>
        </p:spPr>
        <p:txBody>
          <a:bodyPr wrap="square" rtlCol="0">
            <a:spAutoFit/>
          </a:bodyPr>
          <a:lstStyle/>
          <a:p>
            <a:r>
              <a:rPr lang="fr-SN" b="0" i="0" dirty="0">
                <a:solidFill>
                  <a:srgbClr val="0D0D0D"/>
                </a:solidFill>
                <a:effectLst/>
                <a:latin typeface="Söhne"/>
              </a:rPr>
              <a:t>ACD, fort d'une expérience de 20 ans dans le domaine de la fourniture de matériel médical, est aujourd'hui un acteur majeur de ce secteur d'activité, avec comme atout dans son portefeuille d'activités :</a:t>
            </a:r>
            <a:endParaRPr lang="fr-FR" dirty="0"/>
          </a:p>
        </p:txBody>
      </p:sp>
      <p:sp>
        <p:nvSpPr>
          <p:cNvPr id="17" name="ZoneTexte 16">
            <a:extLst>
              <a:ext uri="{FF2B5EF4-FFF2-40B4-BE49-F238E27FC236}">
                <a16:creationId xmlns:a16="http://schemas.microsoft.com/office/drawing/2014/main" id="{734E8126-668D-EDE4-1866-7A98991DBDB2}"/>
              </a:ext>
            </a:extLst>
          </p:cNvPr>
          <p:cNvSpPr txBox="1"/>
          <p:nvPr/>
        </p:nvSpPr>
        <p:spPr>
          <a:xfrm>
            <a:off x="1359049" y="4368250"/>
            <a:ext cx="3787382" cy="1477328"/>
          </a:xfrm>
          <a:prstGeom prst="rect">
            <a:avLst/>
          </a:prstGeom>
          <a:noFill/>
        </p:spPr>
        <p:txBody>
          <a:bodyPr wrap="square" rtlCol="0">
            <a:spAutoFit/>
          </a:bodyPr>
          <a:lstStyle/>
          <a:p>
            <a:pPr marL="285750" indent="-285750">
              <a:buFont typeface="Arial" panose="020B0604020202020204" pitchFamily="34" charset="0"/>
              <a:buChar char="•"/>
            </a:pPr>
            <a:r>
              <a:rPr lang="fr-FR" dirty="0"/>
              <a:t>Transport médicalisé                                  </a:t>
            </a:r>
          </a:p>
          <a:p>
            <a:pPr marL="742950" lvl="1" indent="-285750">
              <a:buFont typeface="Arial" panose="020B0604020202020204" pitchFamily="34" charset="0"/>
              <a:buChar char="•"/>
            </a:pPr>
            <a:r>
              <a:rPr lang="fr-FR" dirty="0"/>
              <a:t>Ambulance</a:t>
            </a:r>
          </a:p>
          <a:p>
            <a:pPr marL="742950" lvl="1" indent="-285750">
              <a:buFont typeface="Arial" panose="020B0604020202020204" pitchFamily="34" charset="0"/>
              <a:buChar char="•"/>
            </a:pPr>
            <a:r>
              <a:rPr lang="fr-FR" dirty="0"/>
              <a:t>Unités mobiles</a:t>
            </a:r>
          </a:p>
          <a:p>
            <a:pPr marL="742950" lvl="1" indent="-285750">
              <a:buFont typeface="Arial" panose="020B0604020202020204" pitchFamily="34" charset="0"/>
              <a:buChar char="•"/>
            </a:pPr>
            <a:r>
              <a:rPr lang="fr-FR" dirty="0"/>
              <a:t>Pirogues ambulances </a:t>
            </a:r>
          </a:p>
          <a:p>
            <a:pPr marL="742950" lvl="1" indent="-285750">
              <a:buFont typeface="Arial" panose="020B0604020202020204" pitchFamily="34" charset="0"/>
              <a:buChar char="•"/>
            </a:pPr>
            <a:r>
              <a:rPr lang="fr-FR" dirty="0"/>
              <a:t>Vedettes médicalisés</a:t>
            </a:r>
          </a:p>
        </p:txBody>
      </p:sp>
      <p:sp>
        <p:nvSpPr>
          <p:cNvPr id="18" name="ZoneTexte 17">
            <a:extLst>
              <a:ext uri="{FF2B5EF4-FFF2-40B4-BE49-F238E27FC236}">
                <a16:creationId xmlns:a16="http://schemas.microsoft.com/office/drawing/2014/main" id="{42B19D2B-9B67-F7D2-05EA-467FC5EA32E0}"/>
              </a:ext>
            </a:extLst>
          </p:cNvPr>
          <p:cNvSpPr txBox="1"/>
          <p:nvPr/>
        </p:nvSpPr>
        <p:spPr>
          <a:xfrm>
            <a:off x="5730989" y="4075405"/>
            <a:ext cx="3916029" cy="2585323"/>
          </a:xfrm>
          <a:prstGeom prst="rect">
            <a:avLst/>
          </a:prstGeom>
          <a:noFill/>
        </p:spPr>
        <p:txBody>
          <a:bodyPr wrap="square" rtlCol="0">
            <a:spAutoFit/>
          </a:bodyPr>
          <a:lstStyle/>
          <a:p>
            <a:pPr marL="285750" indent="-285750">
              <a:buFont typeface="Arial" panose="020B0604020202020204" pitchFamily="34" charset="0"/>
              <a:buChar char="•"/>
            </a:pPr>
            <a:r>
              <a:rPr lang="fr-FR" dirty="0"/>
              <a:t>Mobilier hospitalier</a:t>
            </a:r>
          </a:p>
          <a:p>
            <a:pPr marL="285750" indent="-285750">
              <a:buFont typeface="Arial" panose="020B0604020202020204" pitchFamily="34" charset="0"/>
              <a:buChar char="•"/>
            </a:pPr>
            <a:r>
              <a:rPr lang="fr-FR" dirty="0"/>
              <a:t>Instrumentation</a:t>
            </a:r>
          </a:p>
          <a:p>
            <a:pPr marL="285750" indent="-285750">
              <a:buFont typeface="Arial" panose="020B0604020202020204" pitchFamily="34" charset="0"/>
              <a:buChar char="•"/>
            </a:pPr>
            <a:r>
              <a:rPr lang="fr-FR" dirty="0"/>
              <a:t>Matériel bloc opératoire</a:t>
            </a:r>
          </a:p>
          <a:p>
            <a:pPr marL="285750" indent="-285750">
              <a:buFont typeface="Arial" panose="020B0604020202020204" pitchFamily="34" charset="0"/>
              <a:buChar char="•"/>
            </a:pPr>
            <a:r>
              <a:rPr lang="fr-FR" dirty="0"/>
              <a:t>Appareil respiratoire</a:t>
            </a:r>
          </a:p>
          <a:p>
            <a:pPr marL="285750" indent="-285750">
              <a:buFont typeface="Arial" panose="020B0604020202020204" pitchFamily="34" charset="0"/>
              <a:buChar char="•"/>
            </a:pPr>
            <a:r>
              <a:rPr lang="fr-FR" dirty="0"/>
              <a:t>Imagerie</a:t>
            </a:r>
          </a:p>
          <a:p>
            <a:pPr marL="285750" indent="-285750">
              <a:buFont typeface="Arial" panose="020B0604020202020204" pitchFamily="34" charset="0"/>
              <a:buChar char="•"/>
            </a:pPr>
            <a:r>
              <a:rPr lang="fr-FR" dirty="0"/>
              <a:t>Dialyse</a:t>
            </a:r>
          </a:p>
          <a:p>
            <a:pPr marL="285750" indent="-285750">
              <a:buFont typeface="Arial" panose="020B0604020202020204" pitchFamily="34" charset="0"/>
              <a:buChar char="•"/>
            </a:pPr>
            <a:r>
              <a:rPr lang="fr-FR" dirty="0"/>
              <a:t>Frigo vaccin</a:t>
            </a:r>
          </a:p>
          <a:p>
            <a:pPr marL="285750" indent="-285750">
              <a:buFont typeface="Arial" panose="020B0604020202020204" pitchFamily="34" charset="0"/>
              <a:buChar char="•"/>
            </a:pPr>
            <a:r>
              <a:rPr lang="fr-FR" dirty="0"/>
              <a:t>Stérilisation</a:t>
            </a:r>
          </a:p>
          <a:p>
            <a:pPr marL="285750" indent="-285750">
              <a:buFont typeface="Arial" panose="020B0604020202020204" pitchFamily="34" charset="0"/>
              <a:buChar char="•"/>
            </a:pPr>
            <a:r>
              <a:rPr lang="fr-FR" dirty="0"/>
              <a:t>buanderie</a:t>
            </a:r>
          </a:p>
        </p:txBody>
      </p:sp>
      <p:sp>
        <p:nvSpPr>
          <p:cNvPr id="19" name="ZoneTexte 18">
            <a:extLst>
              <a:ext uri="{FF2B5EF4-FFF2-40B4-BE49-F238E27FC236}">
                <a16:creationId xmlns:a16="http://schemas.microsoft.com/office/drawing/2014/main" id="{A7FA8850-A6B1-C855-EA23-FB8435347444}"/>
              </a:ext>
            </a:extLst>
          </p:cNvPr>
          <p:cNvSpPr txBox="1"/>
          <p:nvPr/>
        </p:nvSpPr>
        <p:spPr>
          <a:xfrm>
            <a:off x="641381" y="9343498"/>
            <a:ext cx="1084783" cy="91443"/>
          </a:xfrm>
          <a:prstGeom prst="rect">
            <a:avLst/>
          </a:prstGeom>
          <a:noFill/>
        </p:spPr>
        <p:txBody>
          <a:bodyPr wrap="square" rtlCol="0">
            <a:spAutoFit/>
          </a:bodyPr>
          <a:lstStyle/>
          <a:p>
            <a:endParaRPr lang="fr-FR" dirty="0"/>
          </a:p>
        </p:txBody>
      </p:sp>
      <p:pic>
        <p:nvPicPr>
          <p:cNvPr id="20" name="Picture 6">
            <a:extLst>
              <a:ext uri="{FF2B5EF4-FFF2-40B4-BE49-F238E27FC236}">
                <a16:creationId xmlns:a16="http://schemas.microsoft.com/office/drawing/2014/main" id="{F7D6FD40-9C17-289C-EACD-4F3B245E324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0609" y="7170326"/>
            <a:ext cx="1738844" cy="4347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8CA782D9-148F-2A5D-483E-6A8302C41F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5336" y="7788870"/>
            <a:ext cx="1738844" cy="311092"/>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30274DBA-F570-4782-3C63-981BCD4E384F}"/>
              </a:ext>
            </a:extLst>
          </p:cNvPr>
          <p:cNvPicPr>
            <a:picLocks noChangeAspect="1"/>
          </p:cNvPicPr>
          <p:nvPr/>
        </p:nvPicPr>
        <p:blipFill>
          <a:blip r:embed="rId11"/>
          <a:stretch>
            <a:fillRect/>
          </a:stretch>
        </p:blipFill>
        <p:spPr>
          <a:xfrm>
            <a:off x="2917422" y="7049284"/>
            <a:ext cx="1638300" cy="519243"/>
          </a:xfrm>
          <a:prstGeom prst="rect">
            <a:avLst/>
          </a:prstGeom>
        </p:spPr>
      </p:pic>
      <p:pic>
        <p:nvPicPr>
          <p:cNvPr id="23" name="Picture 20" descr="B Medical Systems sàrl – Hello Future">
            <a:extLst>
              <a:ext uri="{FF2B5EF4-FFF2-40B4-BE49-F238E27FC236}">
                <a16:creationId xmlns:a16="http://schemas.microsoft.com/office/drawing/2014/main" id="{9E9D0650-DE71-61DC-1297-B917F78EB26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47352" y="7715844"/>
            <a:ext cx="1546627" cy="6711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SCHILLER AG Logo Download - AI - All Vector Logo">
            <a:extLst>
              <a:ext uri="{FF2B5EF4-FFF2-40B4-BE49-F238E27FC236}">
                <a16:creationId xmlns:a16="http://schemas.microsoft.com/office/drawing/2014/main" id="{EAA4C5F8-5732-BEB2-16B2-41F2FCFB72E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42446" y="6543118"/>
            <a:ext cx="2331983" cy="12673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Company Profile">
            <a:extLst>
              <a:ext uri="{FF2B5EF4-FFF2-40B4-BE49-F238E27FC236}">
                <a16:creationId xmlns:a16="http://schemas.microsoft.com/office/drawing/2014/main" id="{E6AE0546-923F-4331-B0B7-E105EA9B1F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8615" y="7505700"/>
            <a:ext cx="1975585" cy="7620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Fournisseur de matériel médical et chirurgical | Michiels S.A./N.V.">
            <a:extLst>
              <a:ext uri="{FF2B5EF4-FFF2-40B4-BE49-F238E27FC236}">
                <a16:creationId xmlns:a16="http://schemas.microsoft.com/office/drawing/2014/main" id="{76B78000-A731-18C2-05DA-469AD66F28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47465" y="6819900"/>
            <a:ext cx="1847850" cy="635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prisma JOURNAL - Löwenstein Medical">
            <a:extLst>
              <a:ext uri="{FF2B5EF4-FFF2-40B4-BE49-F238E27FC236}">
                <a16:creationId xmlns:a16="http://schemas.microsoft.com/office/drawing/2014/main" id="{0EDAB8F8-F42E-B9C8-2137-508B440D198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20000" y="7734300"/>
            <a:ext cx="2019300" cy="6019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2">
            <a:extLst>
              <a:ext uri="{FF2B5EF4-FFF2-40B4-BE49-F238E27FC236}">
                <a16:creationId xmlns:a16="http://schemas.microsoft.com/office/drawing/2014/main" id="{B4880BA2-2888-F27D-9A18-FAE92BA3037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055735" y="6499286"/>
            <a:ext cx="1069117" cy="5650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4" descr="The Spanish Companies Medica 2018 | BEXEN CARDIO – OSATU S.COOP.">
            <a:extLst>
              <a:ext uri="{FF2B5EF4-FFF2-40B4-BE49-F238E27FC236}">
                <a16:creationId xmlns:a16="http://schemas.microsoft.com/office/drawing/2014/main" id="{D709B4BF-3F03-5EF5-EC16-0156F698573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80781" y="7375716"/>
            <a:ext cx="2069458" cy="33261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6" descr="Fabie | Médipréma">
            <a:extLst>
              <a:ext uri="{FF2B5EF4-FFF2-40B4-BE49-F238E27FC236}">
                <a16:creationId xmlns:a16="http://schemas.microsoft.com/office/drawing/2014/main" id="{A52CE229-BFCC-ADDA-7E26-2D6CBEB8FC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850617" y="7906219"/>
            <a:ext cx="2331983" cy="6662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8" descr="Codonics - ESR Connect">
            <a:extLst>
              <a:ext uri="{FF2B5EF4-FFF2-40B4-BE49-F238E27FC236}">
                <a16:creationId xmlns:a16="http://schemas.microsoft.com/office/drawing/2014/main" id="{A6361C98-D080-5B46-7792-40102C29A88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295782" y="6511543"/>
            <a:ext cx="2180955" cy="6760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0" descr="Spencer Italia S.r.l : Quotes, Address, Contact">
            <a:extLst>
              <a:ext uri="{FF2B5EF4-FFF2-40B4-BE49-F238E27FC236}">
                <a16:creationId xmlns:a16="http://schemas.microsoft.com/office/drawing/2014/main" id="{D3F85EBE-CB32-6B14-2836-1E737AF48CA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253180" y="7176326"/>
            <a:ext cx="2331983" cy="5804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2" descr="Fabricant d'inyecteur de produits de contraste ultramodernes | MEDTRON AG |  MEDTRON AG">
            <a:extLst>
              <a:ext uri="{FF2B5EF4-FFF2-40B4-BE49-F238E27FC236}">
                <a16:creationId xmlns:a16="http://schemas.microsoft.com/office/drawing/2014/main" id="{AE0E7E76-446E-7128-82E6-AE436F8157A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464099" y="7886705"/>
            <a:ext cx="1835474" cy="722760"/>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1A7710F0-42CB-33FD-08F1-A2151BA8EDF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59049" y="824716"/>
            <a:ext cx="3492500" cy="726058"/>
          </a:xfrm>
          <a:prstGeom prst="rect">
            <a:avLst/>
          </a:prstGeom>
        </p:spPr>
      </p:pic>
      <p:pic>
        <p:nvPicPr>
          <p:cNvPr id="35" name="Image 34">
            <a:extLst>
              <a:ext uri="{FF2B5EF4-FFF2-40B4-BE49-F238E27FC236}">
                <a16:creationId xmlns:a16="http://schemas.microsoft.com/office/drawing/2014/main" id="{D900B07D-411B-2EBE-910A-B95211CCBAF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012962" y="1028663"/>
            <a:ext cx="5294430" cy="5294430"/>
          </a:xfrm>
          <a:prstGeom prst="rect">
            <a:avLst/>
          </a:prstGeom>
        </p:spPr>
      </p:pic>
    </p:spTree>
    <p:extLst>
      <p:ext uri="{BB962C8B-B14F-4D97-AF65-F5344CB8AC3E}">
        <p14:creationId xmlns:p14="http://schemas.microsoft.com/office/powerpoint/2010/main" val="352983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028700" y="-14466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2381830" y="6917407"/>
            <a:ext cx="4171001" cy="1058648"/>
            <a:chOff x="0" y="0"/>
            <a:chExt cx="5561335" cy="1411531"/>
          </a:xfrm>
        </p:grpSpPr>
        <p:sp>
          <p:nvSpPr>
            <p:cNvPr id="6" name="Freeform 6"/>
            <p:cNvSpPr/>
            <p:nvPr/>
          </p:nvSpPr>
          <p:spPr>
            <a:xfrm>
              <a:off x="0" y="0"/>
              <a:ext cx="5561330" cy="1411478"/>
            </a:xfrm>
            <a:custGeom>
              <a:avLst/>
              <a:gdLst/>
              <a:ahLst/>
              <a:cxnLst/>
              <a:rect l="l" t="t" r="r" b="b"/>
              <a:pathLst>
                <a:path w="5561330" h="1411478">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p:spPr>
          <p:txBody>
            <a:bodyPr/>
            <a:lstStyle/>
            <a:p>
              <a:endParaRPr lang="en-US"/>
            </a:p>
          </p:txBody>
        </p:sp>
      </p:grpSp>
      <p:grpSp>
        <p:nvGrpSpPr>
          <p:cNvPr id="7" name="Group 7"/>
          <p:cNvGrpSpPr/>
          <p:nvPr/>
        </p:nvGrpSpPr>
        <p:grpSpPr>
          <a:xfrm>
            <a:off x="892239" y="-152281"/>
            <a:ext cx="4393740" cy="2270339"/>
            <a:chOff x="0" y="0"/>
            <a:chExt cx="5858320" cy="3027119"/>
          </a:xfrm>
        </p:grpSpPr>
        <p:sp>
          <p:nvSpPr>
            <p:cNvPr id="8" name="Freeform 8"/>
            <p:cNvSpPr/>
            <p:nvPr/>
          </p:nvSpPr>
          <p:spPr>
            <a:xfrm>
              <a:off x="0" y="0"/>
              <a:ext cx="5858383" cy="3027172"/>
            </a:xfrm>
            <a:custGeom>
              <a:avLst/>
              <a:gdLst/>
              <a:ahLst/>
              <a:cxnLst/>
              <a:rect l="l" t="t" r="r" b="b"/>
              <a:pathLst>
                <a:path w="5858383" h="3027172">
                  <a:moveTo>
                    <a:pt x="0" y="0"/>
                  </a:moveTo>
                  <a:lnTo>
                    <a:pt x="5858383" y="0"/>
                  </a:lnTo>
                  <a:lnTo>
                    <a:pt x="5858383" y="3027172"/>
                  </a:lnTo>
                  <a:lnTo>
                    <a:pt x="0" y="3027172"/>
                  </a:lnTo>
                  <a:lnTo>
                    <a:pt x="0" y="0"/>
                  </a:lnTo>
                  <a:close/>
                </a:path>
              </a:pathLst>
            </a:custGeom>
            <a:blipFill>
              <a:blip r:embed="rId8"/>
              <a:stretch>
                <a:fillRect t="-6208" r="1" b="-6206"/>
              </a:stretch>
            </a:blipFill>
          </p:spPr>
          <p:txBody>
            <a:bodyPr/>
            <a:lstStyle/>
            <a:p>
              <a:endParaRPr lang="en-US"/>
            </a:p>
          </p:txBody>
        </p:sp>
      </p:grpSp>
      <p:grpSp>
        <p:nvGrpSpPr>
          <p:cNvPr id="9" name="Group 9"/>
          <p:cNvGrpSpPr/>
          <p:nvPr/>
        </p:nvGrpSpPr>
        <p:grpSpPr>
          <a:xfrm>
            <a:off x="15068142" y="84938"/>
            <a:ext cx="2737645" cy="1300580"/>
            <a:chOff x="0" y="0"/>
            <a:chExt cx="3650193" cy="1734107"/>
          </a:xfrm>
        </p:grpSpPr>
        <p:sp>
          <p:nvSpPr>
            <p:cNvPr id="10" name="Freeform 10"/>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9"/>
              <a:stretch>
                <a:fillRect t="-24448" r="1" b="-24451"/>
              </a:stretch>
            </a:blipFill>
          </p:spPr>
          <p:txBody>
            <a:bodyPr/>
            <a:lstStyle/>
            <a:p>
              <a:endParaRPr lang="en-US"/>
            </a:p>
          </p:txBody>
        </p:sp>
      </p:grpSp>
      <p:grpSp>
        <p:nvGrpSpPr>
          <p:cNvPr id="11" name="Group 11"/>
          <p:cNvGrpSpPr/>
          <p:nvPr/>
        </p:nvGrpSpPr>
        <p:grpSpPr>
          <a:xfrm>
            <a:off x="12502203" y="1648100"/>
            <a:ext cx="5246370" cy="5246370"/>
            <a:chOff x="0" y="0"/>
            <a:chExt cx="812800" cy="812800"/>
          </a:xfrm>
        </p:grpSpPr>
        <p:sp>
          <p:nvSpPr>
            <p:cNvPr id="12" name="Freeform 12"/>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solidFill>
              <a:srgbClr val="000000">
                <a:alpha val="0"/>
              </a:srgbClr>
            </a:solidFill>
            <a:ln w="12700">
              <a:solidFill>
                <a:srgbClr val="000000"/>
              </a:solidFill>
            </a:ln>
          </p:spPr>
          <p:txBody>
            <a:bodyPr/>
            <a:lstStyle/>
            <a:p>
              <a:endParaRPr lang="en-US"/>
            </a:p>
          </p:txBody>
        </p:sp>
      </p:grpSp>
      <p:sp>
        <p:nvSpPr>
          <p:cNvPr id="13" name="TextBox 13"/>
          <p:cNvSpPr txBox="1"/>
          <p:nvPr/>
        </p:nvSpPr>
        <p:spPr>
          <a:xfrm>
            <a:off x="1121095" y="8204715"/>
            <a:ext cx="9977284" cy="448841"/>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33 825 32 32 / +221 33 864 39 95</a:t>
            </a:r>
          </a:p>
        </p:txBody>
      </p:sp>
      <p:sp>
        <p:nvSpPr>
          <p:cNvPr id="14" name="TextBox 14"/>
          <p:cNvSpPr txBox="1"/>
          <p:nvPr/>
        </p:nvSpPr>
        <p:spPr>
          <a:xfrm>
            <a:off x="1063944" y="8810494"/>
            <a:ext cx="3660455" cy="841577"/>
          </a:xfrm>
          <a:prstGeom prst="rect">
            <a:avLst/>
          </a:prstGeom>
        </p:spPr>
        <p:txBody>
          <a:bodyPr wrap="square" lIns="0" tIns="0" rIns="0" bIns="0" rtlCol="0" anchor="t">
            <a:spAutoFit/>
          </a:bodyPr>
          <a:lstStyle/>
          <a:p>
            <a:pPr algn="l">
              <a:lnSpc>
                <a:spcPts val="3499"/>
              </a:lnSpc>
            </a:pPr>
            <a:r>
              <a:rPr lang="en-US" sz="2499" dirty="0">
                <a:solidFill>
                  <a:srgbClr val="FFFFFF"/>
                </a:solidFill>
                <a:latin typeface="Futura"/>
              </a:rPr>
              <a:t> </a:t>
            </a:r>
            <a:r>
              <a:rPr lang="en-US" sz="2000" dirty="0">
                <a:solidFill>
                  <a:srgbClr val="FFFFFF"/>
                </a:solidFill>
                <a:latin typeface="Futura"/>
              </a:rPr>
              <a:t>2839 HLM </a:t>
            </a:r>
            <a:r>
              <a:rPr lang="en-US" sz="2000" dirty="0" err="1">
                <a:solidFill>
                  <a:srgbClr val="FFFFFF"/>
                </a:solidFill>
                <a:latin typeface="Futura"/>
              </a:rPr>
              <a:t>Nimzat</a:t>
            </a:r>
            <a:endParaRPr lang="en-US" sz="2000"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5" name="TextBox 15"/>
          <p:cNvSpPr txBox="1"/>
          <p:nvPr/>
        </p:nvSpPr>
        <p:spPr>
          <a:xfrm>
            <a:off x="12056448" y="8357870"/>
            <a:ext cx="4162527" cy="565150"/>
          </a:xfrm>
          <a:prstGeom prst="rect">
            <a:avLst/>
          </a:prstGeom>
        </p:spPr>
        <p:txBody>
          <a:bodyPr lIns="0" tIns="0" rIns="0" bIns="0" rtlCol="0" anchor="t">
            <a:spAutoFit/>
          </a:bodyPr>
          <a:lstStyle/>
          <a:p>
            <a:pPr algn="ctr">
              <a:lnSpc>
                <a:spcPts val="3499"/>
              </a:lnSpc>
            </a:pPr>
            <a:r>
              <a:rPr lang="en-US" sz="2499">
                <a:solidFill>
                  <a:srgbClr val="FFFFFF"/>
                </a:solidFill>
                <a:latin typeface="Futura"/>
              </a:rPr>
              <a:t>KORCA DIALLO</a:t>
            </a:r>
          </a:p>
        </p:txBody>
      </p:sp>
      <p:sp>
        <p:nvSpPr>
          <p:cNvPr id="16" name="TextBox 16"/>
          <p:cNvSpPr txBox="1"/>
          <p:nvPr/>
        </p:nvSpPr>
        <p:spPr>
          <a:xfrm>
            <a:off x="12064922" y="8903641"/>
            <a:ext cx="4162527" cy="838200"/>
          </a:xfrm>
          <a:prstGeom prst="rect">
            <a:avLst/>
          </a:prstGeom>
        </p:spPr>
        <p:txBody>
          <a:bodyPr lIns="0" tIns="0" rIns="0" bIns="0" rtlCol="0" anchor="t">
            <a:spAutoFit/>
          </a:bodyPr>
          <a:lstStyle/>
          <a:p>
            <a:pPr algn="ctr">
              <a:lnSpc>
                <a:spcPts val="3079"/>
              </a:lnSpc>
            </a:pPr>
            <a:r>
              <a:rPr lang="en-US" sz="2200" dirty="0">
                <a:solidFill>
                  <a:srgbClr val="FFFFFF"/>
                </a:solidFill>
                <a:latin typeface="Futura"/>
              </a:rPr>
              <a:t>+221 76 450 65 85</a:t>
            </a:r>
          </a:p>
          <a:p>
            <a:pPr algn="ctr">
              <a:lnSpc>
                <a:spcPts val="2200"/>
              </a:lnSpc>
            </a:pPr>
            <a:r>
              <a:rPr lang="en-US" sz="2200" dirty="0">
                <a:solidFill>
                  <a:srgbClr val="FFFFFF"/>
                </a:solidFill>
                <a:latin typeface="Futura"/>
              </a:rPr>
              <a:t>korcadiallo@afsi.sn  </a:t>
            </a:r>
          </a:p>
        </p:txBody>
      </p:sp>
      <p:sp>
        <p:nvSpPr>
          <p:cNvPr id="17" name="TextBox 17"/>
          <p:cNvSpPr txBox="1"/>
          <p:nvPr/>
        </p:nvSpPr>
        <p:spPr>
          <a:xfrm>
            <a:off x="1437078" y="2751463"/>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8" name="TextBox 18"/>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9" name="ZoneTexte 18"/>
          <p:cNvSpPr txBox="1"/>
          <p:nvPr/>
        </p:nvSpPr>
        <p:spPr>
          <a:xfrm>
            <a:off x="12858342" y="7004340"/>
            <a:ext cx="4419600" cy="707886"/>
          </a:xfrm>
          <a:prstGeom prst="rect">
            <a:avLst/>
          </a:prstGeom>
          <a:noFill/>
        </p:spPr>
        <p:txBody>
          <a:bodyPr wrap="square" rtlCol="0">
            <a:spAutoFit/>
          </a:bodyPr>
          <a:lstStyle/>
          <a:p>
            <a:pPr algn="ctr"/>
            <a:r>
              <a:rPr lang="fr-FR" sz="2000" dirty="0" err="1">
                <a:latin typeface="Futura" panose="020B0604020202020204" charset="0"/>
              </a:rPr>
              <a:t>Korca</a:t>
            </a:r>
            <a:r>
              <a:rPr lang="fr-FR" sz="2000" dirty="0">
                <a:latin typeface="Futura" panose="020B0604020202020204" charset="0"/>
              </a:rPr>
              <a:t> DIALLO</a:t>
            </a:r>
          </a:p>
          <a:p>
            <a:pPr algn="ctr"/>
            <a:r>
              <a:rPr lang="fr-FR" sz="2000" dirty="0">
                <a:latin typeface="Futura" panose="020B0604020202020204" charset="0"/>
              </a:rPr>
              <a:t>DIRECTEUR GENERAL</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6D36"/>
        </a:solidFill>
        <a:effectLst/>
      </p:bgPr>
    </p:bg>
    <p:spTree>
      <p:nvGrpSpPr>
        <p:cNvPr id="1" name=""/>
        <p:cNvGrpSpPr/>
        <p:nvPr/>
      </p:nvGrpSpPr>
      <p:grpSpPr>
        <a:xfrm>
          <a:off x="0" y="0"/>
          <a:ext cx="0" cy="0"/>
          <a:chOff x="0" y="0"/>
          <a:chExt cx="0" cy="0"/>
        </a:xfrm>
      </p:grpSpPr>
      <p:sp>
        <p:nvSpPr>
          <p:cNvPr id="2" name="Freeform 2"/>
          <p:cNvSpPr/>
          <p:nvPr/>
        </p:nvSpPr>
        <p:spPr>
          <a:xfrm>
            <a:off x="1107377" y="-152281"/>
            <a:ext cx="16662627" cy="10431661"/>
          </a:xfrm>
          <a:custGeom>
            <a:avLst/>
            <a:gdLst/>
            <a:ahLst/>
            <a:cxnLst/>
            <a:rect l="l" t="t" r="r" b="b"/>
            <a:pathLst>
              <a:path w="16662627" h="10431661">
                <a:moveTo>
                  <a:pt x="0" y="0"/>
                </a:moveTo>
                <a:lnTo>
                  <a:pt x="16662627" y="0"/>
                </a:lnTo>
                <a:lnTo>
                  <a:pt x="16662627" y="10431661"/>
                </a:lnTo>
                <a:lnTo>
                  <a:pt x="0" y="10431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94654" y="-144661"/>
            <a:ext cx="1193346" cy="10431661"/>
          </a:xfrm>
          <a:custGeom>
            <a:avLst/>
            <a:gdLst/>
            <a:ahLst/>
            <a:cxnLst/>
            <a:rect l="l" t="t" r="r" b="b"/>
            <a:pathLst>
              <a:path w="1193346" h="10431661">
                <a:moveTo>
                  <a:pt x="0" y="0"/>
                </a:moveTo>
                <a:lnTo>
                  <a:pt x="1193346" y="0"/>
                </a:lnTo>
                <a:lnTo>
                  <a:pt x="1193346" y="10431661"/>
                </a:lnTo>
                <a:lnTo>
                  <a:pt x="0" y="10431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564649" y="8096435"/>
            <a:ext cx="10009526" cy="1664456"/>
          </a:xfrm>
          <a:custGeom>
            <a:avLst/>
            <a:gdLst/>
            <a:ahLst/>
            <a:cxnLst/>
            <a:rect l="l" t="t" r="r" b="b"/>
            <a:pathLst>
              <a:path w="10009526" h="1664456">
                <a:moveTo>
                  <a:pt x="0" y="0"/>
                </a:moveTo>
                <a:lnTo>
                  <a:pt x="10009526" y="0"/>
                </a:lnTo>
                <a:lnTo>
                  <a:pt x="10009526" y="1664456"/>
                </a:lnTo>
                <a:lnTo>
                  <a:pt x="0" y="1664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4928490" y="0"/>
            <a:ext cx="2737645" cy="1300580"/>
            <a:chOff x="0" y="0"/>
            <a:chExt cx="3650193" cy="1734107"/>
          </a:xfrm>
        </p:grpSpPr>
        <p:sp>
          <p:nvSpPr>
            <p:cNvPr id="6" name="Freeform 6"/>
            <p:cNvSpPr/>
            <p:nvPr/>
          </p:nvSpPr>
          <p:spPr>
            <a:xfrm>
              <a:off x="0" y="0"/>
              <a:ext cx="3650234" cy="1734058"/>
            </a:xfrm>
            <a:custGeom>
              <a:avLst/>
              <a:gdLst/>
              <a:ahLst/>
              <a:cxnLst/>
              <a:rect l="l" t="t" r="r" b="b"/>
              <a:pathLst>
                <a:path w="3650234" h="1734058">
                  <a:moveTo>
                    <a:pt x="0" y="0"/>
                  </a:moveTo>
                  <a:lnTo>
                    <a:pt x="3650234" y="0"/>
                  </a:lnTo>
                  <a:lnTo>
                    <a:pt x="3650234" y="1734058"/>
                  </a:lnTo>
                  <a:lnTo>
                    <a:pt x="0" y="1734058"/>
                  </a:lnTo>
                  <a:lnTo>
                    <a:pt x="0" y="0"/>
                  </a:lnTo>
                  <a:close/>
                </a:path>
              </a:pathLst>
            </a:custGeom>
            <a:blipFill>
              <a:blip r:embed="rId8"/>
              <a:stretch>
                <a:fillRect t="-24448" r="1" b="-24451"/>
              </a:stretch>
            </a:blipFill>
          </p:spPr>
          <p:txBody>
            <a:bodyPr/>
            <a:lstStyle/>
            <a:p>
              <a:endParaRPr lang="en-US"/>
            </a:p>
          </p:txBody>
        </p:sp>
      </p:grpSp>
      <p:grpSp>
        <p:nvGrpSpPr>
          <p:cNvPr id="7" name="Group 7"/>
          <p:cNvGrpSpPr/>
          <p:nvPr/>
        </p:nvGrpSpPr>
        <p:grpSpPr>
          <a:xfrm>
            <a:off x="12419765" y="1353900"/>
            <a:ext cx="5246370" cy="5246370"/>
            <a:chOff x="0" y="0"/>
            <a:chExt cx="812800" cy="812800"/>
          </a:xfrm>
        </p:grpSpPr>
        <p:sp>
          <p:nvSpPr>
            <p:cNvPr id="8" name="Freeform 8"/>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9"/>
              <a:stretch>
                <a:fillRect l="-16666" r="-16666"/>
              </a:stretch>
            </a:blipFill>
          </p:spPr>
          <p:txBody>
            <a:bodyPr/>
            <a:lstStyle/>
            <a:p>
              <a:endParaRPr lang="en-US"/>
            </a:p>
          </p:txBody>
        </p:sp>
      </p:grpSp>
      <p:sp>
        <p:nvSpPr>
          <p:cNvPr id="9" name="TextBox 9"/>
          <p:cNvSpPr txBox="1"/>
          <p:nvPr/>
        </p:nvSpPr>
        <p:spPr>
          <a:xfrm>
            <a:off x="1121095" y="8204715"/>
            <a:ext cx="9201344" cy="839332"/>
          </a:xfrm>
          <a:prstGeom prst="rect">
            <a:avLst/>
          </a:prstGeom>
        </p:spPr>
        <p:txBody>
          <a:bodyPr lIns="0" tIns="0" rIns="0" bIns="0" rtlCol="0" anchor="t">
            <a:spAutoFit/>
          </a:bodyPr>
          <a:lstStyle/>
          <a:p>
            <a:pPr algn="l">
              <a:lnSpc>
                <a:spcPts val="3499"/>
              </a:lnSpc>
            </a:pPr>
            <a:r>
              <a:rPr lang="en-US" sz="2000" dirty="0">
                <a:solidFill>
                  <a:srgbClr val="FFFFFF"/>
                </a:solidFill>
                <a:latin typeface="Futura"/>
              </a:rPr>
              <a:t>TEL : +221 77 714 53 40</a:t>
            </a:r>
          </a:p>
          <a:p>
            <a:pPr algn="l">
              <a:lnSpc>
                <a:spcPts val="3499"/>
              </a:lnSpc>
            </a:pPr>
            <a:endParaRPr lang="en-US" dirty="0">
              <a:solidFill>
                <a:srgbClr val="FFFFFF"/>
              </a:solidFill>
              <a:latin typeface="Futura"/>
            </a:endParaRPr>
          </a:p>
        </p:txBody>
      </p:sp>
      <p:sp>
        <p:nvSpPr>
          <p:cNvPr id="10" name="TextBox 10"/>
          <p:cNvSpPr txBox="1"/>
          <p:nvPr/>
        </p:nvSpPr>
        <p:spPr>
          <a:xfrm>
            <a:off x="1121095" y="8659166"/>
            <a:ext cx="9277103" cy="841577"/>
          </a:xfrm>
          <a:prstGeom prst="rect">
            <a:avLst/>
          </a:prstGeom>
        </p:spPr>
        <p:txBody>
          <a:bodyPr lIns="0" tIns="0" rIns="0" bIns="0" rtlCol="0" anchor="t">
            <a:spAutoFit/>
          </a:bodyPr>
          <a:lstStyle/>
          <a:p>
            <a:pPr algn="l">
              <a:lnSpc>
                <a:spcPts val="3499"/>
              </a:lnSpc>
            </a:pPr>
            <a:r>
              <a:rPr lang="en-US" sz="2000" dirty="0" err="1">
                <a:solidFill>
                  <a:srgbClr val="FFFFFF"/>
                </a:solidFill>
                <a:latin typeface="Futura"/>
              </a:rPr>
              <a:t>Maristes</a:t>
            </a:r>
            <a:endParaRPr lang="en-US" sz="2000" dirty="0">
              <a:solidFill>
                <a:srgbClr val="FFFFFF"/>
              </a:solidFill>
              <a:latin typeface="Futura"/>
            </a:endParaRPr>
          </a:p>
          <a:p>
            <a:pPr algn="l">
              <a:lnSpc>
                <a:spcPts val="3499"/>
              </a:lnSpc>
            </a:pPr>
            <a:endParaRPr lang="en-US" sz="2499" dirty="0">
              <a:solidFill>
                <a:srgbClr val="FFFFFF"/>
              </a:solidFill>
              <a:latin typeface="Futura"/>
            </a:endParaRPr>
          </a:p>
        </p:txBody>
      </p:sp>
      <p:sp>
        <p:nvSpPr>
          <p:cNvPr id="11" name="TextBox 11"/>
          <p:cNvSpPr txBox="1"/>
          <p:nvPr/>
        </p:nvSpPr>
        <p:spPr>
          <a:xfrm>
            <a:off x="1557423" y="661194"/>
            <a:ext cx="2126788" cy="692706"/>
          </a:xfrm>
          <a:prstGeom prst="rect">
            <a:avLst/>
          </a:prstGeom>
        </p:spPr>
        <p:txBody>
          <a:bodyPr lIns="0" tIns="0" rIns="0" bIns="0" rtlCol="0" anchor="t">
            <a:spAutoFit/>
          </a:bodyPr>
          <a:lstStyle/>
          <a:p>
            <a:pPr algn="l">
              <a:lnSpc>
                <a:spcPts val="4900"/>
              </a:lnSpc>
            </a:pPr>
            <a:r>
              <a:rPr lang="en-US" sz="3500">
                <a:solidFill>
                  <a:srgbClr val="231F20"/>
                </a:solidFill>
                <a:latin typeface="Futura Ultra-Bold"/>
              </a:rPr>
              <a:t>A M S</a:t>
            </a:r>
          </a:p>
        </p:txBody>
      </p:sp>
      <p:sp>
        <p:nvSpPr>
          <p:cNvPr id="13" name="TextBox 13"/>
          <p:cNvSpPr txBox="1"/>
          <p:nvPr/>
        </p:nvSpPr>
        <p:spPr>
          <a:xfrm>
            <a:off x="1221842" y="5573821"/>
            <a:ext cx="5401629" cy="372745"/>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Partenaires</a:t>
            </a:r>
          </a:p>
        </p:txBody>
      </p:sp>
      <p:sp>
        <p:nvSpPr>
          <p:cNvPr id="14" name="TextBox 14"/>
          <p:cNvSpPr txBox="1"/>
          <p:nvPr/>
        </p:nvSpPr>
        <p:spPr>
          <a:xfrm>
            <a:off x="1394218" y="2188635"/>
            <a:ext cx="8961120" cy="323698"/>
          </a:xfrm>
          <a:prstGeom prst="rect">
            <a:avLst/>
          </a:prstGeom>
        </p:spPr>
        <p:txBody>
          <a:bodyPr lIns="0" tIns="0" rIns="0" bIns="0" rtlCol="0" anchor="t">
            <a:spAutoFit/>
          </a:bodyPr>
          <a:lstStyle/>
          <a:p>
            <a:pPr algn="l">
              <a:lnSpc>
                <a:spcPts val="2311"/>
              </a:lnSpc>
            </a:pPr>
            <a:r>
              <a:rPr lang="en-US" sz="1800" dirty="0">
                <a:solidFill>
                  <a:srgbClr val="008200"/>
                </a:solidFill>
                <a:latin typeface="Futura Bold"/>
              </a:rPr>
              <a:t>Création : </a:t>
            </a:r>
          </a:p>
        </p:txBody>
      </p:sp>
      <p:sp>
        <p:nvSpPr>
          <p:cNvPr id="15" name="ZoneTexte 14"/>
          <p:cNvSpPr txBox="1"/>
          <p:nvPr/>
        </p:nvSpPr>
        <p:spPr>
          <a:xfrm>
            <a:off x="13258800" y="6896100"/>
            <a:ext cx="3038528" cy="707886"/>
          </a:xfrm>
          <a:prstGeom prst="rect">
            <a:avLst/>
          </a:prstGeom>
          <a:noFill/>
        </p:spPr>
        <p:txBody>
          <a:bodyPr wrap="square" rtlCol="0">
            <a:spAutoFit/>
          </a:bodyPr>
          <a:lstStyle/>
          <a:p>
            <a:pPr algn="ctr"/>
            <a:r>
              <a:rPr lang="fr-FR" sz="2000" dirty="0">
                <a:latin typeface="Futura" panose="020B0604020202020204" charset="0"/>
              </a:rPr>
              <a:t>Ibrahima NDIAYE</a:t>
            </a:r>
          </a:p>
          <a:p>
            <a:pPr algn="ctr"/>
            <a:r>
              <a:rPr lang="fr-FR" sz="2000" dirty="0">
                <a:latin typeface="Futura" panose="020B0604020202020204" charset="0"/>
              </a:rPr>
              <a:t>DIRECTEUR GENERAL</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3">
            <a:extLst>
              <a:ext uri="{FF2B5EF4-FFF2-40B4-BE49-F238E27FC236}">
                <a16:creationId xmlns:a16="http://schemas.microsoft.com/office/drawing/2014/main" id="{7D112B73-7009-E106-E42E-B411B7E432B9}"/>
              </a:ext>
            </a:extLst>
          </p:cNvPr>
          <p:cNvSpPr/>
          <p:nvPr/>
        </p:nvSpPr>
        <p:spPr>
          <a:xfrm>
            <a:off x="1143000" y="0"/>
            <a:ext cx="16662627" cy="10431661"/>
          </a:xfrm>
          <a:custGeom>
            <a:avLst/>
            <a:gdLst/>
            <a:ahLst/>
            <a:cxnLst/>
            <a:rect l="l" t="t" r="r" b="b"/>
            <a:pathLst>
              <a:path w="16662627" h="10431661" extrusionOk="0">
                <a:moveTo>
                  <a:pt x="0" y="0"/>
                </a:moveTo>
                <a:lnTo>
                  <a:pt x="16662627" y="0"/>
                </a:lnTo>
                <a:lnTo>
                  <a:pt x="16662627" y="10431661"/>
                </a:lnTo>
                <a:lnTo>
                  <a:pt x="0" y="10431661"/>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 name="Google Shape;85;p3">
            <a:extLst>
              <a:ext uri="{FF2B5EF4-FFF2-40B4-BE49-F238E27FC236}">
                <a16:creationId xmlns:a16="http://schemas.microsoft.com/office/drawing/2014/main" id="{49E70099-C7E7-CE04-03E0-C6E3A7059A03}"/>
              </a:ext>
            </a:extLst>
          </p:cNvPr>
          <p:cNvSpPr/>
          <p:nvPr/>
        </p:nvSpPr>
        <p:spPr>
          <a:xfrm>
            <a:off x="831304" y="8261146"/>
            <a:ext cx="10009526" cy="1664456"/>
          </a:xfrm>
          <a:custGeom>
            <a:avLst/>
            <a:gdLst/>
            <a:ahLst/>
            <a:cxnLst/>
            <a:rect l="l" t="t" r="r" b="b"/>
            <a:pathLst>
              <a:path w="10009526" h="1664456" extrusionOk="0">
                <a:moveTo>
                  <a:pt x="0" y="0"/>
                </a:moveTo>
                <a:lnTo>
                  <a:pt x="10009526" y="0"/>
                </a:lnTo>
                <a:lnTo>
                  <a:pt x="10009526" y="1664456"/>
                </a:lnTo>
                <a:lnTo>
                  <a:pt x="0" y="16644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86;p3">
            <a:extLst>
              <a:ext uri="{FF2B5EF4-FFF2-40B4-BE49-F238E27FC236}">
                <a16:creationId xmlns:a16="http://schemas.microsoft.com/office/drawing/2014/main" id="{B89C4BD3-20E3-3606-5EA5-B74EAAEBE91B}"/>
              </a:ext>
            </a:extLst>
          </p:cNvPr>
          <p:cNvSpPr/>
          <p:nvPr/>
        </p:nvSpPr>
        <p:spPr>
          <a:xfrm>
            <a:off x="12206347" y="7699589"/>
            <a:ext cx="4170997" cy="1058608"/>
          </a:xfrm>
          <a:custGeom>
            <a:avLst/>
            <a:gdLst/>
            <a:ahLst/>
            <a:cxnLst/>
            <a:rect l="l" t="t" r="r" b="b"/>
            <a:pathLst>
              <a:path w="5561330" h="1411478" extrusionOk="0">
                <a:moveTo>
                  <a:pt x="253492" y="0"/>
                </a:moveTo>
                <a:lnTo>
                  <a:pt x="5307838" y="0"/>
                </a:lnTo>
                <a:cubicBezTo>
                  <a:pt x="5375021" y="0"/>
                  <a:pt x="5439537" y="26670"/>
                  <a:pt x="5487035" y="74295"/>
                </a:cubicBezTo>
                <a:cubicBezTo>
                  <a:pt x="5534533" y="121920"/>
                  <a:pt x="5561330" y="186309"/>
                  <a:pt x="5561330" y="253492"/>
                </a:cubicBezTo>
                <a:lnTo>
                  <a:pt x="5561330" y="1157986"/>
                </a:lnTo>
                <a:cubicBezTo>
                  <a:pt x="5561330" y="1225169"/>
                  <a:pt x="5534660" y="1289685"/>
                  <a:pt x="5487035" y="1337183"/>
                </a:cubicBezTo>
                <a:cubicBezTo>
                  <a:pt x="5439410" y="1384681"/>
                  <a:pt x="5375021" y="1411478"/>
                  <a:pt x="5307838" y="1411478"/>
                </a:cubicBezTo>
                <a:lnTo>
                  <a:pt x="253492" y="1411478"/>
                </a:lnTo>
                <a:cubicBezTo>
                  <a:pt x="186309" y="1411478"/>
                  <a:pt x="121793" y="1384808"/>
                  <a:pt x="74295" y="1337183"/>
                </a:cubicBezTo>
                <a:cubicBezTo>
                  <a:pt x="26797" y="1289558"/>
                  <a:pt x="0" y="1225296"/>
                  <a:pt x="0" y="1157986"/>
                </a:cubicBezTo>
                <a:lnTo>
                  <a:pt x="0" y="253492"/>
                </a:lnTo>
                <a:cubicBezTo>
                  <a:pt x="0" y="186309"/>
                  <a:pt x="26670" y="121793"/>
                  <a:pt x="74295" y="74295"/>
                </a:cubicBezTo>
                <a:cubicBezTo>
                  <a:pt x="121920" y="26797"/>
                  <a:pt x="186309" y="0"/>
                  <a:pt x="25349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87;p3">
            <a:extLst>
              <a:ext uri="{FF2B5EF4-FFF2-40B4-BE49-F238E27FC236}">
                <a16:creationId xmlns:a16="http://schemas.microsoft.com/office/drawing/2014/main" id="{202ABA58-A4F3-D07F-5647-FD96A63F0C34}"/>
              </a:ext>
            </a:extLst>
          </p:cNvPr>
          <p:cNvSpPr/>
          <p:nvPr/>
        </p:nvSpPr>
        <p:spPr>
          <a:xfrm>
            <a:off x="14636205" y="367306"/>
            <a:ext cx="2737676" cy="1300544"/>
          </a:xfrm>
          <a:custGeom>
            <a:avLst/>
            <a:gdLst/>
            <a:ahLst/>
            <a:cxnLst/>
            <a:rect l="l" t="t" r="r" b="b"/>
            <a:pathLst>
              <a:path w="3650234" h="1734058" extrusionOk="0">
                <a:moveTo>
                  <a:pt x="0" y="0"/>
                </a:moveTo>
                <a:lnTo>
                  <a:pt x="3650234" y="0"/>
                </a:lnTo>
                <a:lnTo>
                  <a:pt x="3650234" y="1734058"/>
                </a:lnTo>
                <a:lnTo>
                  <a:pt x="0" y="1734058"/>
                </a:lnTo>
                <a:lnTo>
                  <a:pt x="0" y="0"/>
                </a:lnTo>
                <a:close/>
              </a:path>
            </a:pathLst>
          </a:custGeom>
          <a:blipFill rotWithShape="1">
            <a:blip r:embed="rId4">
              <a:alphaModFix/>
            </a:blip>
            <a:stretch>
              <a:fillRect t="-24445" b="-2445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88;p3">
            <a:extLst>
              <a:ext uri="{FF2B5EF4-FFF2-40B4-BE49-F238E27FC236}">
                <a16:creationId xmlns:a16="http://schemas.microsoft.com/office/drawing/2014/main" id="{36AB8D87-DD08-EFB5-DAFD-17F80EB5C060}"/>
              </a:ext>
            </a:extLst>
          </p:cNvPr>
          <p:cNvSpPr txBox="1"/>
          <p:nvPr/>
        </p:nvSpPr>
        <p:spPr>
          <a:xfrm>
            <a:off x="1235400" y="8467861"/>
            <a:ext cx="9864900" cy="1461900"/>
          </a:xfrm>
          <a:prstGeom prst="rect">
            <a:avLst/>
          </a:prstGeom>
          <a:noFill/>
          <a:ln>
            <a:noFill/>
          </a:ln>
        </p:spPr>
        <p:txBody>
          <a:bodyPr spcFirstLastPara="1" wrap="square" lIns="0" tIns="0" rIns="0" bIns="0" anchor="t" anchorCtr="0">
            <a:spAutoFit/>
          </a:bodyPr>
          <a:lstStyle/>
          <a:p>
            <a:pPr marL="0" marR="0" lvl="0" indent="0" algn="l" rtl="0">
              <a:lnSpc>
                <a:spcPct val="174950"/>
              </a:lnSpc>
              <a:spcBef>
                <a:spcPts val="0"/>
              </a:spcBef>
              <a:spcAft>
                <a:spcPts val="0"/>
              </a:spcAft>
              <a:buNone/>
            </a:pPr>
            <a:r>
              <a:rPr lang="en-US" sz="2000">
                <a:solidFill>
                  <a:srgbClr val="FFFFFF"/>
                </a:solidFill>
                <a:latin typeface="Poppins"/>
                <a:ea typeface="Poppins"/>
                <a:cs typeface="Poppins"/>
                <a:sym typeface="Poppins"/>
              </a:rPr>
              <a:t>TEL: </a:t>
            </a:r>
            <a:r>
              <a:rPr lang="en-US" sz="2000">
                <a:solidFill>
                  <a:schemeClr val="lt1"/>
                </a:solidFill>
                <a:latin typeface="Poppins"/>
                <a:ea typeface="Poppins"/>
                <a:cs typeface="Poppins"/>
                <a:sym typeface="Poppins"/>
              </a:rPr>
              <a:t> (221) 33 849 30 30</a:t>
            </a:r>
            <a:endParaRPr sz="2000">
              <a:solidFill>
                <a:schemeClr val="lt1"/>
              </a:solidFill>
              <a:latin typeface="Poppins"/>
              <a:ea typeface="Poppins"/>
              <a:cs typeface="Poppins"/>
              <a:sym typeface="Poppins"/>
            </a:endParaRPr>
          </a:p>
          <a:p>
            <a:pPr marL="0" marR="0" lvl="0" indent="0" algn="l" rtl="0">
              <a:lnSpc>
                <a:spcPct val="174950"/>
              </a:lnSpc>
              <a:spcBef>
                <a:spcPts val="0"/>
              </a:spcBef>
              <a:spcAft>
                <a:spcPts val="0"/>
              </a:spcAft>
              <a:buNone/>
            </a:pPr>
            <a:endParaRPr sz="2000">
              <a:solidFill>
                <a:srgbClr val="FFFFFF"/>
              </a:solidFill>
              <a:latin typeface="Poppins"/>
              <a:ea typeface="Poppins"/>
              <a:cs typeface="Poppins"/>
              <a:sym typeface="Poppins"/>
            </a:endParaRPr>
          </a:p>
          <a:p>
            <a:pPr marL="0" marR="0" lvl="0" indent="0" algn="l" rtl="0">
              <a:lnSpc>
                <a:spcPct val="140016"/>
              </a:lnSpc>
              <a:spcBef>
                <a:spcPts val="0"/>
              </a:spcBef>
              <a:spcAft>
                <a:spcPts val="0"/>
              </a:spcAft>
              <a:buNone/>
            </a:pPr>
            <a:endParaRPr sz="2499">
              <a:solidFill>
                <a:srgbClr val="FFFFFF"/>
              </a:solidFill>
              <a:latin typeface="Poppins"/>
              <a:ea typeface="Poppins"/>
              <a:cs typeface="Poppins"/>
              <a:sym typeface="Poppins"/>
            </a:endParaRPr>
          </a:p>
        </p:txBody>
      </p:sp>
      <p:sp>
        <p:nvSpPr>
          <p:cNvPr id="7" name="Google Shape;89;p3">
            <a:extLst>
              <a:ext uri="{FF2B5EF4-FFF2-40B4-BE49-F238E27FC236}">
                <a16:creationId xmlns:a16="http://schemas.microsoft.com/office/drawing/2014/main" id="{298FE7E0-32C1-A3EF-1853-182243E81856}"/>
              </a:ext>
            </a:extLst>
          </p:cNvPr>
          <p:cNvSpPr txBox="1"/>
          <p:nvPr/>
        </p:nvSpPr>
        <p:spPr>
          <a:xfrm>
            <a:off x="1235400" y="8922311"/>
            <a:ext cx="10281900" cy="2000400"/>
          </a:xfrm>
          <a:prstGeom prst="rect">
            <a:avLst/>
          </a:prstGeom>
          <a:noFill/>
          <a:ln>
            <a:noFill/>
          </a:ln>
        </p:spPr>
        <p:txBody>
          <a:bodyPr spcFirstLastPara="1" wrap="square" lIns="0" tIns="0" rIns="0" bIns="0" anchor="t" anchorCtr="0">
            <a:spAutoFit/>
          </a:bodyPr>
          <a:lstStyle/>
          <a:p>
            <a:pPr marL="0" lvl="0" indent="0" algn="l" rtl="0">
              <a:lnSpc>
                <a:spcPct val="174950"/>
              </a:lnSpc>
              <a:spcBef>
                <a:spcPts val="0"/>
              </a:spcBef>
              <a:spcAft>
                <a:spcPts val="0"/>
              </a:spcAft>
              <a:buSzPts val="1100"/>
              <a:buNone/>
            </a:pPr>
            <a:r>
              <a:rPr lang="en-US" sz="2000">
                <a:solidFill>
                  <a:srgbClr val="FFFFFF"/>
                </a:solidFill>
                <a:latin typeface="Poppins"/>
                <a:ea typeface="Poppins"/>
                <a:cs typeface="Poppins"/>
                <a:sym typeface="Poppins"/>
              </a:rPr>
              <a:t>Km 3,5 Bd du Centenaire de la Commune de Dakar, BP: 45 - DAKAR (Sénégal)</a:t>
            </a:r>
            <a:endParaRPr sz="2000">
              <a:solidFill>
                <a:srgbClr val="FFFFFF"/>
              </a:solidFill>
              <a:latin typeface="Poppins"/>
              <a:ea typeface="Poppins"/>
              <a:cs typeface="Poppins"/>
              <a:sym typeface="Poppins"/>
            </a:endParaRPr>
          </a:p>
          <a:p>
            <a:pPr marL="0" lvl="0" indent="0" algn="l" rtl="0">
              <a:lnSpc>
                <a:spcPct val="174950"/>
              </a:lnSpc>
              <a:spcBef>
                <a:spcPts val="0"/>
              </a:spcBef>
              <a:spcAft>
                <a:spcPts val="0"/>
              </a:spcAft>
              <a:buClr>
                <a:schemeClr val="dk1"/>
              </a:buClr>
              <a:buSzPts val="1100"/>
              <a:buFont typeface="Arial"/>
              <a:buNone/>
            </a:pPr>
            <a:r>
              <a:rPr lang="en-US" sz="2000">
                <a:solidFill>
                  <a:srgbClr val="FFFFFF"/>
                </a:solidFill>
                <a:latin typeface="Poppins"/>
                <a:ea typeface="Poppins"/>
                <a:cs typeface="Poppins"/>
                <a:sym typeface="Poppins"/>
              </a:rPr>
              <a:t>@www.sn.airliquide.com</a:t>
            </a:r>
            <a:endParaRPr sz="2000">
              <a:solidFill>
                <a:srgbClr val="FFFFFF"/>
              </a:solidFill>
              <a:latin typeface="Poppins"/>
              <a:ea typeface="Poppins"/>
              <a:cs typeface="Poppins"/>
              <a:sym typeface="Poppins"/>
            </a:endParaRPr>
          </a:p>
          <a:p>
            <a:pPr marL="0" marR="0" lvl="0" indent="0" algn="l" rtl="0">
              <a:lnSpc>
                <a:spcPct val="174950"/>
              </a:lnSpc>
              <a:spcBef>
                <a:spcPts val="0"/>
              </a:spcBef>
              <a:spcAft>
                <a:spcPts val="0"/>
              </a:spcAft>
              <a:buNone/>
            </a:pPr>
            <a:endParaRPr sz="2000">
              <a:solidFill>
                <a:srgbClr val="FFFFFF"/>
              </a:solidFill>
              <a:latin typeface="Poppins"/>
              <a:ea typeface="Poppins"/>
              <a:cs typeface="Poppins"/>
              <a:sym typeface="Poppins"/>
            </a:endParaRPr>
          </a:p>
          <a:p>
            <a:pPr marL="0" marR="0" lvl="0" indent="0" algn="l" rtl="0">
              <a:lnSpc>
                <a:spcPct val="140016"/>
              </a:lnSpc>
              <a:spcBef>
                <a:spcPts val="0"/>
              </a:spcBef>
              <a:spcAft>
                <a:spcPts val="0"/>
              </a:spcAft>
              <a:buNone/>
            </a:pPr>
            <a:endParaRPr sz="2499">
              <a:solidFill>
                <a:srgbClr val="FFFFFF"/>
              </a:solidFill>
              <a:latin typeface="Poppins"/>
              <a:ea typeface="Poppins"/>
              <a:cs typeface="Poppins"/>
              <a:sym typeface="Poppins"/>
            </a:endParaRPr>
          </a:p>
        </p:txBody>
      </p:sp>
      <p:sp>
        <p:nvSpPr>
          <p:cNvPr id="8" name="Google Shape;90;p3">
            <a:extLst>
              <a:ext uri="{FF2B5EF4-FFF2-40B4-BE49-F238E27FC236}">
                <a16:creationId xmlns:a16="http://schemas.microsoft.com/office/drawing/2014/main" id="{EE29B6C6-0D2A-36C9-C156-5ED4E7506485}"/>
              </a:ext>
            </a:extLst>
          </p:cNvPr>
          <p:cNvSpPr txBox="1"/>
          <p:nvPr/>
        </p:nvSpPr>
        <p:spPr>
          <a:xfrm>
            <a:off x="1790700" y="641527"/>
            <a:ext cx="7102800" cy="215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a:p>
        </p:txBody>
      </p:sp>
      <p:sp>
        <p:nvSpPr>
          <p:cNvPr id="9" name="Google Shape;91;p3">
            <a:extLst>
              <a:ext uri="{FF2B5EF4-FFF2-40B4-BE49-F238E27FC236}">
                <a16:creationId xmlns:a16="http://schemas.microsoft.com/office/drawing/2014/main" id="{C1C0A905-0810-769F-E4BF-E10149E61AD7}"/>
              </a:ext>
            </a:extLst>
          </p:cNvPr>
          <p:cNvSpPr txBox="1"/>
          <p:nvPr/>
        </p:nvSpPr>
        <p:spPr>
          <a:xfrm>
            <a:off x="1508518" y="2234521"/>
            <a:ext cx="8961000" cy="2055600"/>
          </a:xfrm>
          <a:prstGeom prst="rect">
            <a:avLst/>
          </a:prstGeom>
          <a:noFill/>
          <a:ln>
            <a:noFill/>
          </a:ln>
        </p:spPr>
        <p:txBody>
          <a:bodyPr spcFirstLastPara="1" wrap="square" lIns="0" tIns="0" rIns="0" bIns="0" anchor="t" anchorCtr="0">
            <a:spAutoFit/>
          </a:bodyPr>
          <a:lstStyle/>
          <a:p>
            <a:pPr marL="0" marR="0" lvl="0" indent="0" algn="l" rtl="0">
              <a:lnSpc>
                <a:spcPct val="128388"/>
              </a:lnSpc>
              <a:spcBef>
                <a:spcPts val="0"/>
              </a:spcBef>
              <a:spcAft>
                <a:spcPts val="0"/>
              </a:spcAft>
              <a:buNone/>
            </a:pPr>
            <a:r>
              <a:rPr lang="en-US" sz="1800">
                <a:solidFill>
                  <a:schemeClr val="dk1"/>
                </a:solidFill>
                <a:latin typeface="Poppins SemiBold"/>
                <a:ea typeface="Poppins SemiBold"/>
                <a:cs typeface="Poppins SemiBold"/>
                <a:sym typeface="Poppins SemiBold"/>
              </a:rPr>
              <a:t>Création : </a:t>
            </a:r>
            <a:r>
              <a:rPr lang="en-US" sz="1800">
                <a:solidFill>
                  <a:schemeClr val="dk1"/>
                </a:solidFill>
                <a:highlight>
                  <a:srgbClr val="FFFFFF"/>
                </a:highlight>
                <a:latin typeface="Poppins SemiBold"/>
                <a:ea typeface="Poppins SemiBold"/>
                <a:cs typeface="Poppins SemiBold"/>
                <a:sym typeface="Poppins SemiBold"/>
              </a:rPr>
              <a:t>1929</a:t>
            </a:r>
            <a:endParaRPr sz="1800">
              <a:solidFill>
                <a:schemeClr val="dk1"/>
              </a:solidFill>
              <a:highlight>
                <a:srgbClr val="FFFFFF"/>
              </a:highlight>
              <a:latin typeface="Poppins SemiBold"/>
              <a:ea typeface="Poppins SemiBold"/>
              <a:cs typeface="Poppins SemiBold"/>
              <a:sym typeface="Poppins SemiBold"/>
            </a:endParaRPr>
          </a:p>
          <a:p>
            <a:pPr marL="0" marR="0" lvl="0" indent="0" algn="l" rtl="0">
              <a:lnSpc>
                <a:spcPct val="128388"/>
              </a:lnSpc>
              <a:spcBef>
                <a:spcPts val="0"/>
              </a:spcBef>
              <a:spcAft>
                <a:spcPts val="0"/>
              </a:spcAft>
              <a:buNone/>
            </a:pPr>
            <a:r>
              <a:rPr lang="en-US" sz="1800">
                <a:solidFill>
                  <a:schemeClr val="dk1"/>
                </a:solidFill>
                <a:highlight>
                  <a:srgbClr val="FFFFFF"/>
                </a:highlight>
                <a:latin typeface="Poppins SemiBold"/>
                <a:ea typeface="Poppins SemiBold"/>
                <a:cs typeface="Poppins SemiBold"/>
                <a:sym typeface="Poppins SemiBold"/>
              </a:rPr>
              <a:t>Air liquide Sénégal est une société Anonyme d’un capital de 1 milliard avec un effectif d’environ  une cinquantaine de personnes, elle a été certifiée ISO 9001 depuis 2000. </a:t>
            </a:r>
            <a:endParaRPr sz="1800">
              <a:solidFill>
                <a:schemeClr val="dk1"/>
              </a:solidFill>
              <a:highlight>
                <a:srgbClr val="FFFFFF"/>
              </a:highlight>
              <a:latin typeface="Poppins SemiBold"/>
              <a:ea typeface="Poppins SemiBold"/>
              <a:cs typeface="Poppins SemiBold"/>
              <a:sym typeface="Poppins SemiBold"/>
            </a:endParaRPr>
          </a:p>
          <a:p>
            <a:pPr marL="0" marR="0" lvl="0" indent="0" algn="l" rtl="0">
              <a:lnSpc>
                <a:spcPct val="128388"/>
              </a:lnSpc>
              <a:spcBef>
                <a:spcPts val="0"/>
              </a:spcBef>
              <a:spcAft>
                <a:spcPts val="0"/>
              </a:spcAft>
              <a:buNone/>
            </a:pPr>
            <a:r>
              <a:rPr lang="en-US" sz="1800">
                <a:solidFill>
                  <a:schemeClr val="dk1"/>
                </a:solidFill>
                <a:highlight>
                  <a:srgbClr val="FFFFFF"/>
                </a:highlight>
                <a:latin typeface="Poppins SemiBold"/>
                <a:ea typeface="Poppins SemiBold"/>
                <a:cs typeface="Poppins SemiBold"/>
                <a:sym typeface="Poppins SemiBold"/>
              </a:rPr>
              <a:t>Air Liquide Sénégal accompagne la croissance économique du Sénégal depuis plus de 95 ans sur l'ensemble du territoire et de la sous région</a:t>
            </a:r>
            <a:endParaRPr sz="1800">
              <a:solidFill>
                <a:schemeClr val="dk1"/>
              </a:solidFill>
              <a:highlight>
                <a:srgbClr val="FFFFFF"/>
              </a:highlight>
              <a:latin typeface="Poppins SemiBold"/>
              <a:ea typeface="Poppins SemiBold"/>
              <a:cs typeface="Poppins SemiBold"/>
              <a:sym typeface="Poppins SemiBold"/>
            </a:endParaRPr>
          </a:p>
        </p:txBody>
      </p:sp>
      <p:sp>
        <p:nvSpPr>
          <p:cNvPr id="10" name="Google Shape;92;p3">
            <a:extLst>
              <a:ext uri="{FF2B5EF4-FFF2-40B4-BE49-F238E27FC236}">
                <a16:creationId xmlns:a16="http://schemas.microsoft.com/office/drawing/2014/main" id="{7B4BDED3-8051-FA49-EB22-94AF49BE9B8E}"/>
              </a:ext>
            </a:extLst>
          </p:cNvPr>
          <p:cNvSpPr txBox="1"/>
          <p:nvPr/>
        </p:nvSpPr>
        <p:spPr>
          <a:xfrm>
            <a:off x="1336142" y="5836957"/>
            <a:ext cx="5401629" cy="372745"/>
          </a:xfrm>
          <a:prstGeom prst="rect">
            <a:avLst/>
          </a:prstGeom>
          <a:noFill/>
          <a:ln>
            <a:noFill/>
          </a:ln>
        </p:spPr>
        <p:txBody>
          <a:bodyPr spcFirstLastPara="1" wrap="square" lIns="0" tIns="0" rIns="0" bIns="0" anchor="t" anchorCtr="0">
            <a:spAutoFit/>
          </a:bodyPr>
          <a:lstStyle/>
          <a:p>
            <a:pPr marL="0" marR="0" lvl="0" indent="0" algn="l" rtl="0">
              <a:lnSpc>
                <a:spcPct val="128388"/>
              </a:lnSpc>
              <a:spcBef>
                <a:spcPts val="0"/>
              </a:spcBef>
              <a:spcAft>
                <a:spcPts val="0"/>
              </a:spcAft>
              <a:buNone/>
            </a:pPr>
            <a:r>
              <a:rPr lang="en-US" sz="1800" b="1">
                <a:solidFill>
                  <a:srgbClr val="008200"/>
                </a:solidFill>
                <a:latin typeface="Poppins"/>
                <a:ea typeface="Poppins"/>
                <a:cs typeface="Poppins"/>
                <a:sym typeface="Poppins"/>
              </a:rPr>
              <a:t>Partenaires</a:t>
            </a:r>
            <a:endParaRPr/>
          </a:p>
        </p:txBody>
      </p:sp>
      <p:sp>
        <p:nvSpPr>
          <p:cNvPr id="11" name="Google Shape;93;p3">
            <a:extLst>
              <a:ext uri="{FF2B5EF4-FFF2-40B4-BE49-F238E27FC236}">
                <a16:creationId xmlns:a16="http://schemas.microsoft.com/office/drawing/2014/main" id="{CD359AC4-050D-AAAE-AD8D-CBB7847539C3}"/>
              </a:ext>
            </a:extLst>
          </p:cNvPr>
          <p:cNvSpPr txBox="1"/>
          <p:nvPr/>
        </p:nvSpPr>
        <p:spPr>
          <a:xfrm>
            <a:off x="12280025" y="6914449"/>
            <a:ext cx="4443300" cy="985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Poppins"/>
                <a:ea typeface="Poppins"/>
                <a:cs typeface="Poppins"/>
                <a:sym typeface="Poppins"/>
              </a:rPr>
              <a:t>Khoudiedji SOUMARE</a:t>
            </a:r>
            <a:endParaRPr/>
          </a:p>
          <a:p>
            <a:pPr marL="0" marR="0" lvl="0" indent="0" algn="ctr" rtl="0">
              <a:spcBef>
                <a:spcPts val="0"/>
              </a:spcBef>
              <a:spcAft>
                <a:spcPts val="0"/>
              </a:spcAft>
              <a:buNone/>
            </a:pPr>
            <a:r>
              <a:rPr lang="en-US" sz="2000" b="1">
                <a:solidFill>
                  <a:schemeClr val="dk1"/>
                </a:solidFill>
                <a:latin typeface="Poppins"/>
                <a:ea typeface="Poppins"/>
                <a:cs typeface="Poppins"/>
                <a:sym typeface="Poppins"/>
              </a:rPr>
              <a:t>Responsable de vente santé</a:t>
            </a:r>
            <a:endParaRPr sz="2000" b="1">
              <a:solidFill>
                <a:schemeClr val="dk1"/>
              </a:solidFill>
              <a:latin typeface="Poppins"/>
              <a:ea typeface="Poppins"/>
              <a:cs typeface="Poppins"/>
              <a:sym typeface="Poppins"/>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 name="Google Shape;94;p3">
            <a:extLst>
              <a:ext uri="{FF2B5EF4-FFF2-40B4-BE49-F238E27FC236}">
                <a16:creationId xmlns:a16="http://schemas.microsoft.com/office/drawing/2014/main" id="{DA37ED6C-491B-0686-E76F-67D12FA7884D}"/>
              </a:ext>
            </a:extLst>
          </p:cNvPr>
          <p:cNvPicPr preferRelativeResize="0"/>
          <p:nvPr/>
        </p:nvPicPr>
        <p:blipFill>
          <a:blip r:embed="rId5">
            <a:alphaModFix/>
          </a:blip>
          <a:stretch>
            <a:fillRect/>
          </a:stretch>
        </p:blipFill>
        <p:spPr>
          <a:xfrm>
            <a:off x="9432600" y="722211"/>
            <a:ext cx="1408231" cy="1300550"/>
          </a:xfrm>
          <a:prstGeom prst="rect">
            <a:avLst/>
          </a:prstGeom>
          <a:noFill/>
          <a:ln>
            <a:noFill/>
          </a:ln>
        </p:spPr>
      </p:pic>
      <p:pic>
        <p:nvPicPr>
          <p:cNvPr id="13" name="Google Shape;95;p3">
            <a:extLst>
              <a:ext uri="{FF2B5EF4-FFF2-40B4-BE49-F238E27FC236}">
                <a16:creationId xmlns:a16="http://schemas.microsoft.com/office/drawing/2014/main" id="{0B893846-D32F-A47D-4DB8-CFF3DA9A9328}"/>
              </a:ext>
            </a:extLst>
          </p:cNvPr>
          <p:cNvPicPr preferRelativeResize="0"/>
          <p:nvPr/>
        </p:nvPicPr>
        <p:blipFill>
          <a:blip r:embed="rId6">
            <a:alphaModFix/>
          </a:blip>
          <a:stretch>
            <a:fillRect/>
          </a:stretch>
        </p:blipFill>
        <p:spPr>
          <a:xfrm>
            <a:off x="1508525" y="641536"/>
            <a:ext cx="7060751" cy="1300550"/>
          </a:xfrm>
          <a:prstGeom prst="rect">
            <a:avLst/>
          </a:prstGeom>
          <a:noFill/>
          <a:ln>
            <a:noFill/>
          </a:ln>
        </p:spPr>
      </p:pic>
      <p:pic>
        <p:nvPicPr>
          <p:cNvPr id="14" name="Google Shape;96;p3">
            <a:extLst>
              <a:ext uri="{FF2B5EF4-FFF2-40B4-BE49-F238E27FC236}">
                <a16:creationId xmlns:a16="http://schemas.microsoft.com/office/drawing/2014/main" id="{3CD925F6-06CD-BC3A-C3C7-DA7C5E801E7C}"/>
              </a:ext>
            </a:extLst>
          </p:cNvPr>
          <p:cNvPicPr preferRelativeResize="0"/>
          <p:nvPr/>
        </p:nvPicPr>
        <p:blipFill>
          <a:blip r:embed="rId7">
            <a:alphaModFix/>
          </a:blip>
          <a:stretch>
            <a:fillRect/>
          </a:stretch>
        </p:blipFill>
        <p:spPr>
          <a:xfrm>
            <a:off x="1143000" y="7311636"/>
            <a:ext cx="4049226" cy="1076325"/>
          </a:xfrm>
          <a:prstGeom prst="rect">
            <a:avLst/>
          </a:prstGeom>
          <a:noFill/>
          <a:ln>
            <a:noFill/>
          </a:ln>
        </p:spPr>
      </p:pic>
      <p:pic>
        <p:nvPicPr>
          <p:cNvPr id="15" name="Google Shape;97;p3">
            <a:extLst>
              <a:ext uri="{FF2B5EF4-FFF2-40B4-BE49-F238E27FC236}">
                <a16:creationId xmlns:a16="http://schemas.microsoft.com/office/drawing/2014/main" id="{87C25A8C-6756-3B35-8890-22B73394219C}"/>
              </a:ext>
            </a:extLst>
          </p:cNvPr>
          <p:cNvPicPr preferRelativeResize="0"/>
          <p:nvPr/>
        </p:nvPicPr>
        <p:blipFill>
          <a:blip r:embed="rId8">
            <a:alphaModFix/>
          </a:blip>
          <a:stretch>
            <a:fillRect/>
          </a:stretch>
        </p:blipFill>
        <p:spPr>
          <a:xfrm>
            <a:off x="6507775" y="5955724"/>
            <a:ext cx="3117751" cy="1635499"/>
          </a:xfrm>
          <a:prstGeom prst="rect">
            <a:avLst/>
          </a:prstGeom>
          <a:noFill/>
          <a:ln>
            <a:noFill/>
          </a:ln>
        </p:spPr>
      </p:pic>
      <p:pic>
        <p:nvPicPr>
          <p:cNvPr id="16" name="Google Shape;98;p3">
            <a:extLst>
              <a:ext uri="{FF2B5EF4-FFF2-40B4-BE49-F238E27FC236}">
                <a16:creationId xmlns:a16="http://schemas.microsoft.com/office/drawing/2014/main" id="{CBB21C92-0166-7C11-2F63-4DB35A2AEE14}"/>
              </a:ext>
            </a:extLst>
          </p:cNvPr>
          <p:cNvPicPr preferRelativeResize="0"/>
          <p:nvPr/>
        </p:nvPicPr>
        <p:blipFill>
          <a:blip r:embed="rId9">
            <a:alphaModFix/>
          </a:blip>
          <a:stretch>
            <a:fillRect/>
          </a:stretch>
        </p:blipFill>
        <p:spPr>
          <a:xfrm>
            <a:off x="4196950" y="5961861"/>
            <a:ext cx="2270650" cy="1461900"/>
          </a:xfrm>
          <a:prstGeom prst="rect">
            <a:avLst/>
          </a:prstGeom>
          <a:noFill/>
          <a:ln>
            <a:noFill/>
          </a:ln>
        </p:spPr>
      </p:pic>
      <p:pic>
        <p:nvPicPr>
          <p:cNvPr id="17" name="Google Shape;99;p3">
            <a:extLst>
              <a:ext uri="{FF2B5EF4-FFF2-40B4-BE49-F238E27FC236}">
                <a16:creationId xmlns:a16="http://schemas.microsoft.com/office/drawing/2014/main" id="{2905309E-0A38-BF48-5E63-98FF71A99CAA}"/>
              </a:ext>
            </a:extLst>
          </p:cNvPr>
          <p:cNvPicPr preferRelativeResize="0"/>
          <p:nvPr/>
        </p:nvPicPr>
        <p:blipFill>
          <a:blip r:embed="rId10">
            <a:alphaModFix/>
          </a:blip>
          <a:stretch>
            <a:fillRect/>
          </a:stretch>
        </p:blipFill>
        <p:spPr>
          <a:xfrm>
            <a:off x="1235389" y="6235299"/>
            <a:ext cx="2770671" cy="1076325"/>
          </a:xfrm>
          <a:prstGeom prst="rect">
            <a:avLst/>
          </a:prstGeom>
          <a:noFill/>
          <a:ln>
            <a:noFill/>
          </a:ln>
        </p:spPr>
      </p:pic>
      <p:pic>
        <p:nvPicPr>
          <p:cNvPr id="18" name="Google Shape;100;p3">
            <a:extLst>
              <a:ext uri="{FF2B5EF4-FFF2-40B4-BE49-F238E27FC236}">
                <a16:creationId xmlns:a16="http://schemas.microsoft.com/office/drawing/2014/main" id="{CFEF25BC-1394-096B-F349-CC6ED3D2BB2B}"/>
              </a:ext>
            </a:extLst>
          </p:cNvPr>
          <p:cNvPicPr preferRelativeResize="0"/>
          <p:nvPr/>
        </p:nvPicPr>
        <p:blipFill>
          <a:blip r:embed="rId11">
            <a:alphaModFix/>
          </a:blip>
          <a:stretch>
            <a:fillRect/>
          </a:stretch>
        </p:blipFill>
        <p:spPr>
          <a:xfrm>
            <a:off x="5506825" y="7340199"/>
            <a:ext cx="3790950" cy="1019175"/>
          </a:xfrm>
          <a:prstGeom prst="rect">
            <a:avLst/>
          </a:prstGeom>
          <a:noFill/>
          <a:ln>
            <a:noFill/>
          </a:ln>
        </p:spPr>
      </p:pic>
      <p:pic>
        <p:nvPicPr>
          <p:cNvPr id="19" name="Google Shape;101;p3">
            <a:extLst>
              <a:ext uri="{FF2B5EF4-FFF2-40B4-BE49-F238E27FC236}">
                <a16:creationId xmlns:a16="http://schemas.microsoft.com/office/drawing/2014/main" id="{1942B537-EE79-D883-CBF8-BD05BE90E6BF}"/>
              </a:ext>
            </a:extLst>
          </p:cNvPr>
          <p:cNvPicPr preferRelativeResize="0"/>
          <p:nvPr/>
        </p:nvPicPr>
        <p:blipFill>
          <a:blip r:embed="rId12">
            <a:alphaModFix/>
          </a:blip>
          <a:stretch>
            <a:fillRect/>
          </a:stretch>
        </p:blipFill>
        <p:spPr>
          <a:xfrm>
            <a:off x="9612375" y="6454386"/>
            <a:ext cx="1905000" cy="1905000"/>
          </a:xfrm>
          <a:prstGeom prst="rect">
            <a:avLst/>
          </a:prstGeom>
          <a:noFill/>
          <a:ln>
            <a:noFill/>
          </a:ln>
        </p:spPr>
      </p:pic>
      <p:sp>
        <p:nvSpPr>
          <p:cNvPr id="20" name="Google Shape;102;p3">
            <a:extLst>
              <a:ext uri="{FF2B5EF4-FFF2-40B4-BE49-F238E27FC236}">
                <a16:creationId xmlns:a16="http://schemas.microsoft.com/office/drawing/2014/main" id="{8A8E50BF-2D9C-8BAF-C881-4681CD23D7DE}"/>
              </a:ext>
            </a:extLst>
          </p:cNvPr>
          <p:cNvSpPr txBox="1"/>
          <p:nvPr/>
        </p:nvSpPr>
        <p:spPr>
          <a:xfrm>
            <a:off x="1185900" y="4395036"/>
            <a:ext cx="4667400" cy="1461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Poppins SemiBold"/>
              <a:buChar char="❖"/>
            </a:pPr>
            <a:r>
              <a:rPr lang="en-US" sz="1800">
                <a:solidFill>
                  <a:schemeClr val="dk1"/>
                </a:solidFill>
                <a:highlight>
                  <a:srgbClr val="FFFFFF"/>
                </a:highlight>
                <a:latin typeface="Poppins SemiBold"/>
                <a:ea typeface="Poppins SemiBold"/>
                <a:cs typeface="Poppins SemiBold"/>
                <a:sym typeface="Poppins SemiBold"/>
              </a:rPr>
              <a:t>Gaz Médicaux et</a:t>
            </a:r>
            <a:r>
              <a:rPr lang="en-US" sz="1800">
                <a:solidFill>
                  <a:schemeClr val="dk1"/>
                </a:solidFill>
                <a:latin typeface="Poppins SemiBold"/>
                <a:ea typeface="Poppins SemiBold"/>
                <a:cs typeface="Poppins SemiBold"/>
                <a:sym typeface="Poppins SemiBold"/>
              </a:rPr>
              <a:t> </a:t>
            </a:r>
            <a:r>
              <a:rPr lang="en-US" sz="1800">
                <a:solidFill>
                  <a:schemeClr val="dk1"/>
                </a:solidFill>
                <a:highlight>
                  <a:srgbClr val="FFFFFF"/>
                </a:highlight>
                <a:latin typeface="Poppins SemiBold"/>
                <a:ea typeface="Poppins SemiBold"/>
                <a:cs typeface="Poppins SemiBold"/>
                <a:sym typeface="Poppins SemiBold"/>
              </a:rPr>
              <a:t>industriels, </a:t>
            </a:r>
            <a:endParaRPr sz="1800">
              <a:solidFill>
                <a:schemeClr val="dk1"/>
              </a:solidFill>
              <a:highlight>
                <a:srgbClr val="FFFFFF"/>
              </a:highlight>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dk1"/>
              </a:buClr>
              <a:buSzPts val="1800"/>
              <a:buFont typeface="Poppins SemiBold"/>
              <a:buChar char="❖"/>
            </a:pPr>
            <a:r>
              <a:rPr lang="en-US" sz="1800">
                <a:solidFill>
                  <a:schemeClr val="dk1"/>
                </a:solidFill>
                <a:highlight>
                  <a:srgbClr val="FFFFFF"/>
                </a:highlight>
                <a:latin typeface="Poppins SemiBold"/>
                <a:ea typeface="Poppins SemiBold"/>
                <a:cs typeface="Poppins SemiBold"/>
                <a:sym typeface="Poppins SemiBold"/>
              </a:rPr>
              <a:t>Gaz Spéciaux des  laboratoires</a:t>
            </a:r>
            <a:endParaRPr sz="1800">
              <a:solidFill>
                <a:schemeClr val="dk1"/>
              </a:solidFill>
              <a:highlight>
                <a:srgbClr val="FFFFFF"/>
              </a:highlight>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dk1"/>
              </a:buClr>
              <a:buSzPts val="1800"/>
              <a:buFont typeface="Poppins SemiBold"/>
              <a:buChar char="❖"/>
            </a:pPr>
            <a:r>
              <a:rPr lang="en-US" sz="1800">
                <a:solidFill>
                  <a:schemeClr val="dk1"/>
                </a:solidFill>
                <a:highlight>
                  <a:srgbClr val="FFFFFF"/>
                </a:highlight>
                <a:latin typeface="Poppins SemiBold"/>
                <a:ea typeface="Poppins SemiBold"/>
                <a:cs typeface="Poppins SemiBold"/>
                <a:sym typeface="Poppins SemiBold"/>
              </a:rPr>
              <a:t>Installation Réseau de fluides médicaux</a:t>
            </a:r>
            <a:endParaRPr sz="1800">
              <a:solidFill>
                <a:schemeClr val="dk1"/>
              </a:solidFill>
              <a:highlight>
                <a:srgbClr val="FFFFFF"/>
              </a:highlight>
              <a:latin typeface="Poppins SemiBold"/>
              <a:ea typeface="Poppins SemiBold"/>
              <a:cs typeface="Poppins SemiBold"/>
              <a:sym typeface="Poppins SemiBold"/>
            </a:endParaRPr>
          </a:p>
          <a:p>
            <a:pPr marL="457200" marR="0" lvl="0" indent="0" algn="l" rtl="0">
              <a:lnSpc>
                <a:spcPct val="100000"/>
              </a:lnSpc>
              <a:spcBef>
                <a:spcPts val="0"/>
              </a:spcBef>
              <a:spcAft>
                <a:spcPts val="0"/>
              </a:spcAft>
              <a:buNone/>
            </a:pPr>
            <a:endParaRPr sz="1800">
              <a:solidFill>
                <a:schemeClr val="dk1"/>
              </a:solidFill>
              <a:highlight>
                <a:srgbClr val="FFFFFF"/>
              </a:highlight>
              <a:latin typeface="Poppins SemiBold"/>
              <a:ea typeface="Poppins SemiBold"/>
              <a:cs typeface="Poppins SemiBold"/>
              <a:sym typeface="Poppins SemiBold"/>
            </a:endParaRPr>
          </a:p>
        </p:txBody>
      </p:sp>
      <p:sp>
        <p:nvSpPr>
          <p:cNvPr id="21" name="Google Shape;103;p3">
            <a:extLst>
              <a:ext uri="{FF2B5EF4-FFF2-40B4-BE49-F238E27FC236}">
                <a16:creationId xmlns:a16="http://schemas.microsoft.com/office/drawing/2014/main" id="{05E31B34-4A64-88BF-3269-F90D358D64FD}"/>
              </a:ext>
            </a:extLst>
          </p:cNvPr>
          <p:cNvSpPr txBox="1"/>
          <p:nvPr/>
        </p:nvSpPr>
        <p:spPr>
          <a:xfrm>
            <a:off x="6965725" y="4383211"/>
            <a:ext cx="4049100" cy="13005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00000"/>
              </a:lnSpc>
              <a:spcBef>
                <a:spcPts val="0"/>
              </a:spcBef>
              <a:spcAft>
                <a:spcPts val="0"/>
              </a:spcAft>
              <a:buClr>
                <a:schemeClr val="dk1"/>
              </a:buClr>
              <a:buSzPts val="1800"/>
              <a:buFont typeface="Poppins SemiBold"/>
              <a:buChar char="❖"/>
            </a:pPr>
            <a:r>
              <a:rPr lang="en-US" sz="1800">
                <a:solidFill>
                  <a:schemeClr val="dk1"/>
                </a:solidFill>
                <a:highlight>
                  <a:srgbClr val="FFFFFF"/>
                </a:highlight>
                <a:latin typeface="Poppins SemiBold"/>
                <a:ea typeface="Poppins SemiBold"/>
                <a:cs typeface="Poppins SemiBold"/>
                <a:sym typeface="Poppins SemiBold"/>
              </a:rPr>
              <a:t>Consommables médicaux,</a:t>
            </a:r>
            <a:endParaRPr sz="1800">
              <a:solidFill>
                <a:schemeClr val="dk1"/>
              </a:solidFill>
              <a:highlight>
                <a:srgbClr val="FFFFFF"/>
              </a:highlight>
              <a:latin typeface="Poppins SemiBold"/>
              <a:ea typeface="Poppins SemiBold"/>
              <a:cs typeface="Poppins SemiBold"/>
              <a:sym typeface="Poppins SemiBold"/>
            </a:endParaRPr>
          </a:p>
          <a:p>
            <a:pPr marL="457200" lvl="0" indent="-342900" algn="l" rtl="0">
              <a:spcBef>
                <a:spcPts val="0"/>
              </a:spcBef>
              <a:spcAft>
                <a:spcPts val="0"/>
              </a:spcAft>
              <a:buClr>
                <a:schemeClr val="dk1"/>
              </a:buClr>
              <a:buSzPts val="1800"/>
              <a:buFont typeface="Poppins SemiBold"/>
              <a:buChar char="❖"/>
            </a:pPr>
            <a:r>
              <a:rPr lang="en-US" sz="1800">
                <a:solidFill>
                  <a:schemeClr val="dk1"/>
                </a:solidFill>
                <a:highlight>
                  <a:srgbClr val="FFFFFF"/>
                </a:highlight>
                <a:latin typeface="Poppins SemiBold"/>
                <a:ea typeface="Poppins SemiBold"/>
                <a:cs typeface="Poppins SemiBold"/>
                <a:sym typeface="Poppins SemiBold"/>
              </a:rPr>
              <a:t>Soudage et coupage,</a:t>
            </a:r>
            <a:endParaRPr sz="1800">
              <a:solidFill>
                <a:schemeClr val="dk1"/>
              </a:solidFill>
              <a:highlight>
                <a:srgbClr val="FFFFFF"/>
              </a:highlight>
              <a:latin typeface="Poppins SemiBold"/>
              <a:ea typeface="Poppins SemiBold"/>
              <a:cs typeface="Poppins SemiBold"/>
              <a:sym typeface="Poppins SemiBold"/>
            </a:endParaRPr>
          </a:p>
          <a:p>
            <a:pPr marL="457200" lvl="0" indent="-342900" algn="l" rtl="0">
              <a:spcBef>
                <a:spcPts val="0"/>
              </a:spcBef>
              <a:spcAft>
                <a:spcPts val="0"/>
              </a:spcAft>
              <a:buClr>
                <a:schemeClr val="dk1"/>
              </a:buClr>
              <a:buSzPts val="1800"/>
              <a:buFont typeface="Poppins SemiBold"/>
              <a:buChar char="❖"/>
            </a:pPr>
            <a:r>
              <a:rPr lang="en-US" sz="1800">
                <a:solidFill>
                  <a:schemeClr val="dk1"/>
                </a:solidFill>
                <a:highlight>
                  <a:srgbClr val="FFFFFF"/>
                </a:highlight>
                <a:latin typeface="Poppins SemiBold"/>
                <a:ea typeface="Poppins SemiBold"/>
                <a:cs typeface="Poppins SemiBold"/>
                <a:sym typeface="Poppins SemiBold"/>
              </a:rPr>
              <a:t>Hygiène hospitalière</a:t>
            </a:r>
            <a:endParaRPr sz="1800">
              <a:solidFill>
                <a:schemeClr val="dk1"/>
              </a:solidFill>
              <a:highlight>
                <a:srgbClr val="FFFFFF"/>
              </a:highlight>
              <a:latin typeface="Poppins SemiBold"/>
              <a:ea typeface="Poppins SemiBold"/>
              <a:cs typeface="Poppins SemiBold"/>
              <a:sym typeface="Poppins SemiBold"/>
            </a:endParaRPr>
          </a:p>
          <a:p>
            <a:pPr marL="457200" lvl="0" indent="-342900" algn="l" rtl="0">
              <a:spcBef>
                <a:spcPts val="0"/>
              </a:spcBef>
              <a:spcAft>
                <a:spcPts val="0"/>
              </a:spcAft>
              <a:buClr>
                <a:schemeClr val="dk1"/>
              </a:buClr>
              <a:buSzPts val="1800"/>
              <a:buFont typeface="Poppins SemiBold"/>
              <a:buChar char="❖"/>
            </a:pPr>
            <a:r>
              <a:rPr lang="en-US" sz="1800">
                <a:solidFill>
                  <a:schemeClr val="dk1"/>
                </a:solidFill>
                <a:highlight>
                  <a:srgbClr val="FFFFFF"/>
                </a:highlight>
                <a:latin typeface="Poppins SemiBold"/>
                <a:ea typeface="Poppins SemiBold"/>
                <a:cs typeface="Poppins SemiBold"/>
                <a:sym typeface="Poppins SemiBold"/>
              </a:rPr>
              <a:t>Protection Incendie.</a:t>
            </a:r>
            <a:endParaRPr sz="1800">
              <a:solidFill>
                <a:schemeClr val="dk1"/>
              </a:solidFill>
              <a:highlight>
                <a:srgbClr val="FFFFFF"/>
              </a:highlight>
              <a:latin typeface="Poppins SemiBold"/>
              <a:ea typeface="Poppins SemiBold"/>
              <a:cs typeface="Poppins SemiBold"/>
              <a:sym typeface="Poppins SemiBold"/>
            </a:endParaRPr>
          </a:p>
        </p:txBody>
      </p:sp>
      <p:pic>
        <p:nvPicPr>
          <p:cNvPr id="22" name="Google Shape;104;p3">
            <a:extLst>
              <a:ext uri="{FF2B5EF4-FFF2-40B4-BE49-F238E27FC236}">
                <a16:creationId xmlns:a16="http://schemas.microsoft.com/office/drawing/2014/main" id="{94DF135C-15AE-1033-206C-0CCB907C352A}"/>
              </a:ext>
            </a:extLst>
          </p:cNvPr>
          <p:cNvPicPr preferRelativeResize="0"/>
          <p:nvPr/>
        </p:nvPicPr>
        <p:blipFill>
          <a:blip r:embed="rId13">
            <a:alphaModFix/>
          </a:blip>
          <a:stretch>
            <a:fillRect/>
          </a:stretch>
        </p:blipFill>
        <p:spPr>
          <a:xfrm>
            <a:off x="12638938" y="1786086"/>
            <a:ext cx="4295775" cy="5010150"/>
          </a:xfrm>
          <a:prstGeom prst="rect">
            <a:avLst/>
          </a:prstGeom>
          <a:noFill/>
          <a:ln>
            <a:noFill/>
          </a:ln>
        </p:spPr>
      </p:pic>
    </p:spTree>
    <p:extLst>
      <p:ext uri="{BB962C8B-B14F-4D97-AF65-F5344CB8AC3E}">
        <p14:creationId xmlns:p14="http://schemas.microsoft.com/office/powerpoint/2010/main" val="1158707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1695</Words>
  <Application>Microsoft Office PowerPoint</Application>
  <PresentationFormat>Personnalisé</PresentationFormat>
  <Paragraphs>439</Paragraphs>
  <Slides>42</Slides>
  <Notes>1</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42</vt:i4>
      </vt:variant>
    </vt:vector>
  </HeadingPairs>
  <TitlesOfParts>
    <vt:vector size="56" baseType="lpstr">
      <vt:lpstr>Arial</vt:lpstr>
      <vt:lpstr>Poppins SemiBold</vt:lpstr>
      <vt:lpstr>Futura</vt:lpstr>
      <vt:lpstr>Trebuchet MS</vt:lpstr>
      <vt:lpstr>Wingdings</vt:lpstr>
      <vt:lpstr>Poppins</vt:lpstr>
      <vt:lpstr>Calibri</vt:lpstr>
      <vt:lpstr>Open Sans 1 Bold</vt:lpstr>
      <vt:lpstr>Arimo</vt:lpstr>
      <vt:lpstr>Futura Ultra-Bold</vt:lpstr>
      <vt:lpstr>Futura Bold</vt:lpstr>
      <vt:lpstr>Söhne</vt:lpstr>
      <vt:lpstr>Raleway</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 : +221 33 824 37 37 / 77 637 50 72 / 76 744 09 09</dc:title>
  <dc:creator>user</dc:creator>
  <cp:lastModifiedBy>DIARRIATOU SY</cp:lastModifiedBy>
  <cp:revision>26</cp:revision>
  <cp:lastPrinted>2024-04-02T12:01:45Z</cp:lastPrinted>
  <dcterms:created xsi:type="dcterms:W3CDTF">2006-08-16T00:00:00Z</dcterms:created>
  <dcterms:modified xsi:type="dcterms:W3CDTF">2024-04-16T20:24:42Z</dcterms:modified>
  <dc:identifier>DAGAuTktv60</dc:identifier>
</cp:coreProperties>
</file>